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image" Target="../media/image-1-18.png"/><Relationship Id="rId19" Type="http://schemas.openxmlformats.org/officeDocument/2006/relationships/image" Target="../media/image-1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png"/><Relationship Id="rId32" Type="http://schemas.openxmlformats.org/officeDocument/2006/relationships/image" Target="../media/image-10-32.png"/><Relationship Id="rId33" Type="http://schemas.openxmlformats.org/officeDocument/2006/relationships/image" Target="../media/image-10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image" Target="../media/image-12-23.png"/><Relationship Id="rId24" Type="http://schemas.openxmlformats.org/officeDocument/2006/relationships/image" Target="../media/image-12-24.png"/><Relationship Id="rId25" Type="http://schemas.openxmlformats.org/officeDocument/2006/relationships/image" Target="../media/image-12-25.png"/><Relationship Id="rId26" Type="http://schemas.openxmlformats.org/officeDocument/2006/relationships/image" Target="../media/image-12-26.png"/><Relationship Id="rId27" Type="http://schemas.openxmlformats.org/officeDocument/2006/relationships/image" Target="../media/image-12-27.png"/><Relationship Id="rId28" Type="http://schemas.openxmlformats.org/officeDocument/2006/relationships/image" Target="../media/image-12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image" Target="../media/image-7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85800"/>
            <a:ext cx="476250" cy="381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714500"/>
            <a:ext cx="381000" cy="381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114800"/>
            <a:ext cx="47625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800600"/>
            <a:ext cx="333375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743200"/>
            <a:ext cx="47625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1028700"/>
            <a:ext cx="428625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5486400"/>
            <a:ext cx="476250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2057400"/>
            <a:ext cx="28575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791" y="9144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6495" y="1866900"/>
            <a:ext cx="9218861" cy="800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2711" y="3764161"/>
            <a:ext cx="4500860" cy="495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1311" y="3907036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2171" y="3764161"/>
            <a:ext cx="4556968" cy="495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0771" y="3907036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286500"/>
            <a:ext cx="12192000" cy="571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6467475"/>
            <a:ext cx="171450" cy="1714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05784" y="6467475"/>
            <a:ext cx="219075" cy="1714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64180" y="6467475"/>
            <a:ext cx="171450" cy="1714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025552" y="1866900"/>
            <a:ext cx="10140747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6300"/>
              </a:lnSpc>
              <a:buNone/>
            </a:pPr>
            <a:r>
              <a:rPr lang="en-US" sz="3618" b="1" dirty="0">
                <a:solidFill>
                  <a:srgbClr val="000000">
                    <a:alpha val="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Приложение на Spring Boot</a:t>
            </a:r>
            <a:endParaRPr lang="en-US" sz="3618" dirty="0"/>
          </a:p>
        </p:txBody>
      </p:sp>
      <p:sp>
        <p:nvSpPr>
          <p:cNvPr id="22" name="Text 1"/>
          <p:cNvSpPr/>
          <p:nvPr/>
        </p:nvSpPr>
        <p:spPr>
          <a:xfrm>
            <a:off x="1382278" y="2895600"/>
            <a:ext cx="9427294" cy="4113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3240"/>
              </a:lnSpc>
              <a:buNone/>
            </a:pPr>
            <a:r>
              <a:rPr lang="en-US" sz="1962" dirty="0">
                <a:solidFill>
                  <a:srgbClr val="55555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Разработка веб-приложений с использованием Spring Boot</a:t>
            </a:r>
            <a:endParaRPr lang="en-US" sz="1962" dirty="0"/>
          </a:p>
        </p:txBody>
      </p:sp>
      <p:sp>
        <p:nvSpPr>
          <p:cNvPr id="23" name="Text 2"/>
          <p:cNvSpPr/>
          <p:nvPr/>
        </p:nvSpPr>
        <p:spPr>
          <a:xfrm>
            <a:off x="1928961" y="3878461"/>
            <a:ext cx="44480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Упрощённый старт и быстрая разработка</a:t>
            </a:r>
            <a:endParaRPr lang="en-US" sz="1260" dirty="0"/>
          </a:p>
        </p:txBody>
      </p:sp>
      <p:sp>
        <p:nvSpPr>
          <p:cNvPr id="24" name="Text 3"/>
          <p:cNvSpPr/>
          <p:nvPr/>
        </p:nvSpPr>
        <p:spPr>
          <a:xfrm>
            <a:off x="6658421" y="3878461"/>
            <a:ext cx="45097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Автоконфигурация и встроенные серверы</a:t>
            </a:r>
            <a:endParaRPr lang="en-US" sz="1260" dirty="0"/>
          </a:p>
        </p:txBody>
      </p:sp>
      <p:sp>
        <p:nvSpPr>
          <p:cNvPr id="25" name="Text 4"/>
          <p:cNvSpPr/>
          <p:nvPr/>
        </p:nvSpPr>
        <p:spPr>
          <a:xfrm>
            <a:off x="552450" y="6438900"/>
            <a:ext cx="27606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Студент: Bassel Alshayeb</a:t>
            </a:r>
            <a:endParaRPr lang="en-US" sz="1260" dirty="0"/>
          </a:p>
        </p:txBody>
      </p:sp>
      <p:sp>
        <p:nvSpPr>
          <p:cNvPr id="26" name="Text 5"/>
          <p:cNvSpPr/>
          <p:nvPr/>
        </p:nvSpPr>
        <p:spPr>
          <a:xfrm>
            <a:off x="4901059" y="6438900"/>
            <a:ext cx="51338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Научный руководитель: к.ф.-м.н. И. В. Зеленчук</a:t>
            </a:r>
            <a:endParaRPr lang="en-US" sz="1260" dirty="0"/>
          </a:p>
        </p:txBody>
      </p:sp>
      <p:sp>
        <p:nvSpPr>
          <p:cNvPr id="27" name="Text 6"/>
          <p:cNvSpPr/>
          <p:nvPr/>
        </p:nvSpPr>
        <p:spPr>
          <a:xfrm>
            <a:off x="11311830" y="6438900"/>
            <a:ext cx="9053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СПБГУ</a:t>
            </a:r>
            <a:endParaRPr lang="en-US" sz="12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19400"/>
            <a:ext cx="1905000" cy="1143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297180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562100"/>
            <a:ext cx="2286000" cy="3657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275" y="1704975"/>
            <a:ext cx="1166366" cy="3238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5" y="177165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1275" y="2162175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1275" y="2428875"/>
            <a:ext cx="133350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1275" y="2695575"/>
            <a:ext cx="133350" cy="1333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800" y="1562100"/>
            <a:ext cx="2286000" cy="3657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9675" y="1704975"/>
            <a:ext cx="999530" cy="3238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4925" y="1771650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9675" y="2162175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9675" y="2428875"/>
            <a:ext cx="133350" cy="1333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19675" y="2695575"/>
            <a:ext cx="133350" cy="133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200" y="1562100"/>
            <a:ext cx="2286000" cy="3657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8075" y="1704975"/>
            <a:ext cx="1196132" cy="3238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53325" y="177165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58075" y="2162175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58075" y="2428875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075" y="2695575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14793" y="1562100"/>
            <a:ext cx="1382613" cy="36576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57668" y="1704975"/>
            <a:ext cx="1096863" cy="3238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52918" y="17716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63225" y="2124075"/>
            <a:ext cx="285750" cy="3429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1000" y="1562100"/>
            <a:ext cx="11430000" cy="350267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000" y="5372100"/>
            <a:ext cx="3708350" cy="7239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5300" y="548640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241750" y="5372100"/>
            <a:ext cx="3708350" cy="7239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56050" y="5486400"/>
            <a:ext cx="190500" cy="2667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02501" y="5372100"/>
            <a:ext cx="3708499" cy="7239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216801" y="5486400"/>
            <a:ext cx="190500" cy="2667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04800"/>
            <a:ext cx="495094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приложения (REST API)</a:t>
            </a:r>
            <a:endParaRPr lang="en-US" sz="2040" dirty="0"/>
          </a:p>
        </p:txBody>
      </p:sp>
      <p:sp>
        <p:nvSpPr>
          <p:cNvPr id="36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37" name="Text 2"/>
          <p:cNvSpPr/>
          <p:nvPr/>
        </p:nvSpPr>
        <p:spPr>
          <a:xfrm>
            <a:off x="381000" y="1143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To-Do REST API демонстрирует архитектуру с тремя слоями и интеграцией с БД</a:t>
            </a:r>
            <a:endParaRPr lang="en-US" sz="1380" dirty="0"/>
          </a:p>
        </p:txBody>
      </p:sp>
      <p:sp>
        <p:nvSpPr>
          <p:cNvPr id="38" name="Text 3"/>
          <p:cNvSpPr/>
          <p:nvPr/>
        </p:nvSpPr>
        <p:spPr>
          <a:xfrm>
            <a:off x="453390" y="3390900"/>
            <a:ext cx="1760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Клиент</a:t>
            </a:r>
            <a:endParaRPr lang="en-US" sz="1120" dirty="0"/>
          </a:p>
        </p:txBody>
      </p:sp>
      <p:sp>
        <p:nvSpPr>
          <p:cNvPr id="39" name="Text 4"/>
          <p:cNvSpPr/>
          <p:nvPr/>
        </p:nvSpPr>
        <p:spPr>
          <a:xfrm>
            <a:off x="453390" y="3619500"/>
            <a:ext cx="17602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HTTP-запросы</a:t>
            </a:r>
            <a:endParaRPr lang="en-US" sz="980" dirty="0"/>
          </a:p>
        </p:txBody>
      </p:sp>
      <p:sp>
        <p:nvSpPr>
          <p:cNvPr id="40" name="Text 5"/>
          <p:cNvSpPr/>
          <p:nvPr/>
        </p:nvSpPr>
        <p:spPr>
          <a:xfrm>
            <a:off x="2924175" y="1704975"/>
            <a:ext cx="1283003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B76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</a:t>
            </a:r>
            <a:endParaRPr lang="en-US" sz="1120" dirty="0"/>
          </a:p>
        </p:txBody>
      </p:sp>
      <p:sp>
        <p:nvSpPr>
          <p:cNvPr id="41" name="Text 6"/>
          <p:cNvSpPr/>
          <p:nvPr/>
        </p:nvSpPr>
        <p:spPr>
          <a:xfrm>
            <a:off x="2790825" y="2124075"/>
            <a:ext cx="1002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HTTP-запросы</a:t>
            </a:r>
            <a:endParaRPr lang="en-US" sz="980" dirty="0"/>
          </a:p>
        </p:txBody>
      </p:sp>
      <p:sp>
        <p:nvSpPr>
          <p:cNvPr id="42" name="Text 7"/>
          <p:cNvSpPr/>
          <p:nvPr/>
        </p:nvSpPr>
        <p:spPr>
          <a:xfrm>
            <a:off x="2790825" y="2390775"/>
            <a:ext cx="9000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URL-маппинг</a:t>
            </a:r>
            <a:endParaRPr lang="en-US" sz="980" dirty="0"/>
          </a:p>
        </p:txBody>
      </p:sp>
      <p:sp>
        <p:nvSpPr>
          <p:cNvPr id="43" name="Text 8"/>
          <p:cNvSpPr/>
          <p:nvPr/>
        </p:nvSpPr>
        <p:spPr>
          <a:xfrm>
            <a:off x="2790825" y="2657475"/>
            <a:ext cx="14751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DTO-преобразование</a:t>
            </a:r>
            <a:endParaRPr lang="en-US" sz="980" dirty="0"/>
          </a:p>
        </p:txBody>
      </p:sp>
      <p:sp>
        <p:nvSpPr>
          <p:cNvPr id="44" name="Text 9"/>
          <p:cNvSpPr/>
          <p:nvPr/>
        </p:nvSpPr>
        <p:spPr>
          <a:xfrm>
            <a:off x="5381625" y="1704975"/>
            <a:ext cx="1099483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5A8C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</a:t>
            </a:r>
            <a:endParaRPr lang="en-US" sz="1120" dirty="0"/>
          </a:p>
        </p:txBody>
      </p:sp>
      <p:sp>
        <p:nvSpPr>
          <p:cNvPr id="45" name="Text 10"/>
          <p:cNvSpPr/>
          <p:nvPr/>
        </p:nvSpPr>
        <p:spPr>
          <a:xfrm>
            <a:off x="5229225" y="2124075"/>
            <a:ext cx="983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Бизнес-логика</a:t>
            </a:r>
            <a:endParaRPr lang="en-US" sz="980" dirty="0"/>
          </a:p>
        </p:txBody>
      </p:sp>
      <p:sp>
        <p:nvSpPr>
          <p:cNvPr id="46" name="Text 11"/>
          <p:cNvSpPr/>
          <p:nvPr/>
        </p:nvSpPr>
        <p:spPr>
          <a:xfrm>
            <a:off x="5229225" y="2390775"/>
            <a:ext cx="7864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Транзакции</a:t>
            </a:r>
            <a:endParaRPr lang="en-US" sz="980" dirty="0"/>
          </a:p>
        </p:txBody>
      </p:sp>
      <p:sp>
        <p:nvSpPr>
          <p:cNvPr id="47" name="Text 12"/>
          <p:cNvSpPr/>
          <p:nvPr/>
        </p:nvSpPr>
        <p:spPr>
          <a:xfrm>
            <a:off x="5229225" y="2657475"/>
            <a:ext cx="9020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DTO → Entity</a:t>
            </a:r>
            <a:endParaRPr lang="en-US" sz="980" dirty="0"/>
          </a:p>
        </p:txBody>
      </p:sp>
      <p:sp>
        <p:nvSpPr>
          <p:cNvPr id="48" name="Text 13"/>
          <p:cNvSpPr/>
          <p:nvPr/>
        </p:nvSpPr>
        <p:spPr>
          <a:xfrm>
            <a:off x="7762875" y="1704975"/>
            <a:ext cx="131574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2C7A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</a:t>
            </a:r>
            <a:endParaRPr lang="en-US" sz="1120" dirty="0"/>
          </a:p>
        </p:txBody>
      </p:sp>
      <p:sp>
        <p:nvSpPr>
          <p:cNvPr id="49" name="Text 14"/>
          <p:cNvSpPr/>
          <p:nvPr/>
        </p:nvSpPr>
        <p:spPr>
          <a:xfrm>
            <a:off x="7667625" y="2124075"/>
            <a:ext cx="11263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CRUD-операции</a:t>
            </a:r>
            <a:endParaRPr lang="en-US" sz="980" dirty="0"/>
          </a:p>
        </p:txBody>
      </p:sp>
      <p:sp>
        <p:nvSpPr>
          <p:cNvPr id="50" name="Text 15"/>
          <p:cNvSpPr/>
          <p:nvPr/>
        </p:nvSpPr>
        <p:spPr>
          <a:xfrm>
            <a:off x="7667625" y="2390775"/>
            <a:ext cx="132835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JPQL/HQL-запросы</a:t>
            </a:r>
            <a:endParaRPr lang="en-US" sz="980" dirty="0"/>
          </a:p>
        </p:txBody>
      </p:sp>
      <p:sp>
        <p:nvSpPr>
          <p:cNvPr id="51" name="Text 16"/>
          <p:cNvSpPr/>
          <p:nvPr/>
        </p:nvSpPr>
        <p:spPr>
          <a:xfrm>
            <a:off x="7667625" y="2657475"/>
            <a:ext cx="12718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Entity-менеджмент</a:t>
            </a:r>
            <a:endParaRPr lang="en-US" sz="980" dirty="0"/>
          </a:p>
        </p:txBody>
      </p:sp>
      <p:sp>
        <p:nvSpPr>
          <p:cNvPr id="52" name="Text 17"/>
          <p:cNvSpPr/>
          <p:nvPr/>
        </p:nvSpPr>
        <p:spPr>
          <a:xfrm>
            <a:off x="10481518" y="1704975"/>
            <a:ext cx="12065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8A3C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</a:t>
            </a:r>
            <a:endParaRPr lang="en-US" sz="1120" dirty="0"/>
          </a:p>
        </p:txBody>
      </p:sp>
      <p:sp>
        <p:nvSpPr>
          <p:cNvPr id="53" name="Text 18"/>
          <p:cNvSpPr/>
          <p:nvPr/>
        </p:nvSpPr>
        <p:spPr>
          <a:xfrm>
            <a:off x="10102825" y="2543175"/>
            <a:ext cx="1206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To-Do таблица</a:t>
            </a:r>
            <a:endParaRPr lang="en-US" sz="980" dirty="0"/>
          </a:p>
        </p:txBody>
      </p:sp>
      <p:sp>
        <p:nvSpPr>
          <p:cNvPr id="54" name="Text 19"/>
          <p:cNvSpPr/>
          <p:nvPr/>
        </p:nvSpPr>
        <p:spPr>
          <a:xfrm>
            <a:off x="762000" y="5505450"/>
            <a:ext cx="189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Separation of Concerns</a:t>
            </a:r>
            <a:endParaRPr lang="en-US" sz="1120" dirty="0"/>
          </a:p>
        </p:txBody>
      </p:sp>
      <p:sp>
        <p:nvSpPr>
          <p:cNvPr id="55" name="Text 20"/>
          <p:cNvSpPr/>
          <p:nvPr/>
        </p:nvSpPr>
        <p:spPr>
          <a:xfrm>
            <a:off x="495300" y="5791200"/>
            <a:ext cx="3827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Каждый слой отвечает за свою область</a:t>
            </a:r>
            <a:endParaRPr lang="en-US" sz="980" dirty="0"/>
          </a:p>
        </p:txBody>
      </p:sp>
      <p:sp>
        <p:nvSpPr>
          <p:cNvPr id="56" name="Text 21"/>
          <p:cNvSpPr/>
          <p:nvPr/>
        </p:nvSpPr>
        <p:spPr>
          <a:xfrm>
            <a:off x="4622750" y="5505450"/>
            <a:ext cx="12664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Loose Coupling</a:t>
            </a:r>
            <a:endParaRPr lang="en-US" sz="1120" dirty="0"/>
          </a:p>
        </p:txBody>
      </p:sp>
      <p:sp>
        <p:nvSpPr>
          <p:cNvPr id="57" name="Text 22"/>
          <p:cNvSpPr/>
          <p:nvPr/>
        </p:nvSpPr>
        <p:spPr>
          <a:xfrm>
            <a:off x="4356050" y="5791200"/>
            <a:ext cx="3827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Слабая связанность между компонентами</a:t>
            </a:r>
            <a:endParaRPr lang="en-US" sz="980" dirty="0"/>
          </a:p>
        </p:txBody>
      </p:sp>
      <p:sp>
        <p:nvSpPr>
          <p:cNvPr id="58" name="Text 23"/>
          <p:cNvSpPr/>
          <p:nvPr/>
        </p:nvSpPr>
        <p:spPr>
          <a:xfrm>
            <a:off x="8483501" y="5505450"/>
            <a:ext cx="1164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Maintainability</a:t>
            </a:r>
            <a:endParaRPr lang="en-US" sz="1120" dirty="0"/>
          </a:p>
        </p:txBody>
      </p:sp>
      <p:sp>
        <p:nvSpPr>
          <p:cNvPr id="59" name="Text 24"/>
          <p:cNvSpPr/>
          <p:nvPr/>
        </p:nvSpPr>
        <p:spPr>
          <a:xfrm>
            <a:off x="8216801" y="5791200"/>
            <a:ext cx="382788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Легче тестировать и поддерживать</a:t>
            </a:r>
            <a:endParaRPr lang="en-US" sz="9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5562600" cy="3657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335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828800"/>
            <a:ext cx="2667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92405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4765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5717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124200"/>
            <a:ext cx="32385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219450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143000"/>
            <a:ext cx="5562600" cy="3657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3335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828800"/>
            <a:ext cx="3048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19240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476500"/>
            <a:ext cx="2667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25717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5029200"/>
            <a:ext cx="11430000" cy="952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6134100"/>
            <a:ext cx="11430000" cy="609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6286500"/>
            <a:ext cx="171450" cy="3048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04800"/>
            <a:ext cx="44457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Преимущества и недостатки</a:t>
            </a:r>
            <a:endParaRPr lang="en-US" sz="2040" dirty="0"/>
          </a:p>
        </p:txBody>
      </p:sp>
      <p:sp>
        <p:nvSpPr>
          <p:cNvPr id="22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3" name="Text 2"/>
          <p:cNvSpPr/>
          <p:nvPr/>
        </p:nvSpPr>
        <p:spPr>
          <a:xfrm>
            <a:off x="971550" y="1352550"/>
            <a:ext cx="18541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Преимущества</a:t>
            </a:r>
            <a:endParaRPr lang="en-US" sz="1646" dirty="0"/>
          </a:p>
        </p:txBody>
      </p:sp>
      <p:sp>
        <p:nvSpPr>
          <p:cNvPr id="24" name="Text 3"/>
          <p:cNvSpPr/>
          <p:nvPr/>
        </p:nvSpPr>
        <p:spPr>
          <a:xfrm>
            <a:off x="952500" y="1828800"/>
            <a:ext cx="31111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разработка</a:t>
            </a:r>
            <a:endParaRPr lang="en-US" sz="1260" dirty="0"/>
          </a:p>
        </p:txBody>
      </p:sp>
      <p:sp>
        <p:nvSpPr>
          <p:cNvPr id="25" name="Text 4"/>
          <p:cNvSpPr/>
          <p:nvPr/>
        </p:nvSpPr>
        <p:spPr>
          <a:xfrm>
            <a:off x="952500" y="2095500"/>
            <a:ext cx="31111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Автоконфигурация и упрощённый старт</a:t>
            </a:r>
            <a:endParaRPr lang="en-US" sz="1120" dirty="0"/>
          </a:p>
        </p:txBody>
      </p:sp>
      <p:sp>
        <p:nvSpPr>
          <p:cNvPr id="26" name="Text 5"/>
          <p:cNvSpPr/>
          <p:nvPr/>
        </p:nvSpPr>
        <p:spPr>
          <a:xfrm>
            <a:off x="990600" y="2476500"/>
            <a:ext cx="2770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Экосистема Spring</a:t>
            </a:r>
            <a:endParaRPr lang="en-US" sz="1260" dirty="0"/>
          </a:p>
        </p:txBody>
      </p:sp>
      <p:sp>
        <p:nvSpPr>
          <p:cNvPr id="27" name="Text 6"/>
          <p:cNvSpPr/>
          <p:nvPr/>
        </p:nvSpPr>
        <p:spPr>
          <a:xfrm>
            <a:off x="990600" y="2743200"/>
            <a:ext cx="27708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Богатые возможности и интеграция</a:t>
            </a:r>
            <a:endParaRPr lang="en-US" sz="1120" dirty="0"/>
          </a:p>
        </p:txBody>
      </p:sp>
      <p:sp>
        <p:nvSpPr>
          <p:cNvPr id="28" name="Text 7"/>
          <p:cNvSpPr/>
          <p:nvPr/>
        </p:nvSpPr>
        <p:spPr>
          <a:xfrm>
            <a:off x="1009650" y="3124200"/>
            <a:ext cx="25614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микросервисов</a:t>
            </a:r>
            <a:endParaRPr lang="en-US" sz="1260" dirty="0"/>
          </a:p>
        </p:txBody>
      </p:sp>
      <p:sp>
        <p:nvSpPr>
          <p:cNvPr id="29" name="Text 8"/>
          <p:cNvSpPr/>
          <p:nvPr/>
        </p:nvSpPr>
        <p:spPr>
          <a:xfrm>
            <a:off x="1009650" y="3390900"/>
            <a:ext cx="25614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Удобный инструмент для SOA</a:t>
            </a:r>
            <a:endParaRPr lang="en-US" sz="1120" dirty="0"/>
          </a:p>
        </p:txBody>
      </p:sp>
      <p:sp>
        <p:nvSpPr>
          <p:cNvPr id="30" name="Text 9"/>
          <p:cNvSpPr/>
          <p:nvPr/>
        </p:nvSpPr>
        <p:spPr>
          <a:xfrm>
            <a:off x="6838950" y="1352550"/>
            <a:ext cx="14378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Недостатки</a:t>
            </a:r>
            <a:endParaRPr lang="en-US" sz="1646" dirty="0"/>
          </a:p>
        </p:txBody>
      </p:sp>
      <p:sp>
        <p:nvSpPr>
          <p:cNvPr id="31" name="Text 10"/>
          <p:cNvSpPr/>
          <p:nvPr/>
        </p:nvSpPr>
        <p:spPr>
          <a:xfrm>
            <a:off x="6858000" y="1828800"/>
            <a:ext cx="36900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Избыточная «магия»</a:t>
            </a:r>
            <a:endParaRPr lang="en-US" sz="1260" dirty="0"/>
          </a:p>
        </p:txBody>
      </p:sp>
      <p:sp>
        <p:nvSpPr>
          <p:cNvPr id="32" name="Text 11"/>
          <p:cNvSpPr/>
          <p:nvPr/>
        </p:nvSpPr>
        <p:spPr>
          <a:xfrm>
            <a:off x="6858000" y="2095500"/>
            <a:ext cx="36900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Сложно понять автоматическую конфигурацию</a:t>
            </a:r>
            <a:endParaRPr lang="en-US" sz="1120" dirty="0"/>
          </a:p>
        </p:txBody>
      </p:sp>
      <p:sp>
        <p:nvSpPr>
          <p:cNvPr id="33" name="Text 12"/>
          <p:cNvSpPr/>
          <p:nvPr/>
        </p:nvSpPr>
        <p:spPr>
          <a:xfrm>
            <a:off x="6819900" y="2476500"/>
            <a:ext cx="19101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final jar</a:t>
            </a:r>
            <a:endParaRPr lang="en-US" sz="1260" dirty="0"/>
          </a:p>
        </p:txBody>
      </p:sp>
      <p:sp>
        <p:nvSpPr>
          <p:cNvPr id="34" name="Text 13"/>
          <p:cNvSpPr/>
          <p:nvPr/>
        </p:nvSpPr>
        <p:spPr>
          <a:xfrm>
            <a:off x="6819900" y="2743200"/>
            <a:ext cx="19101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Potentially large final JAR</a:t>
            </a:r>
            <a:endParaRPr lang="en-US" sz="1120" dirty="0"/>
          </a:p>
        </p:txBody>
      </p:sp>
      <p:sp>
        <p:nvSpPr>
          <p:cNvPr id="35" name="Text 14"/>
          <p:cNvSpPr/>
          <p:nvPr/>
        </p:nvSpPr>
        <p:spPr>
          <a:xfrm>
            <a:off x="819150" y="6305550"/>
            <a:ext cx="98653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идеально подходит для проектов с быстрой разработкой и стандартными требованиями.</a:t>
            </a:r>
            <a:endParaRPr lang="en-US" sz="13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38300"/>
            <a:ext cx="3606701" cy="3657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38300"/>
            <a:ext cx="3606701" cy="5905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781175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41935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253365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85762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1624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46722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1638300"/>
            <a:ext cx="3606850" cy="3657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2501" y="1638300"/>
            <a:ext cx="3606850" cy="5905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5376" y="1781175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3001" y="241935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7776" y="2533650"/>
            <a:ext cx="36195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001" y="385762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83001" y="416242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83001" y="44672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4150" y="1638300"/>
            <a:ext cx="3606701" cy="36576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04150" y="1638300"/>
            <a:ext cx="3606701" cy="5905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47025" y="1781175"/>
            <a:ext cx="257175" cy="304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94650" y="241935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99425" y="2533650"/>
            <a:ext cx="361950" cy="3429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94650" y="385762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94650" y="416242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94650" y="446722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1000" y="5524500"/>
            <a:ext cx="11430000" cy="4953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5300" y="5638800"/>
            <a:ext cx="142875" cy="2667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81000" y="304800"/>
            <a:ext cx="357839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Реальные применения</a:t>
            </a:r>
            <a:endParaRPr lang="en-US" sz="2040" dirty="0"/>
          </a:p>
        </p:txBody>
      </p:sp>
      <p:sp>
        <p:nvSpPr>
          <p:cNvPr id="31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32" name="Text 2"/>
          <p:cNvSpPr/>
          <p:nvPr/>
        </p:nvSpPr>
        <p:spPr>
          <a:xfrm>
            <a:off x="381000" y="1143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широко применяется в различных областях благодаря своей эффективности и гибкости.</a:t>
            </a:r>
            <a:endParaRPr lang="en-US" sz="1380" dirty="0"/>
          </a:p>
        </p:txBody>
      </p:sp>
      <p:sp>
        <p:nvSpPr>
          <p:cNvPr id="33" name="Text 3"/>
          <p:cNvSpPr/>
          <p:nvPr/>
        </p:nvSpPr>
        <p:spPr>
          <a:xfrm>
            <a:off x="809625" y="1800225"/>
            <a:ext cx="26359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Корпоративные системы</a:t>
            </a:r>
            <a:endParaRPr lang="en-US" sz="1380" dirty="0"/>
          </a:p>
        </p:txBody>
      </p:sp>
      <p:sp>
        <p:nvSpPr>
          <p:cNvPr id="34" name="Text 4"/>
          <p:cNvSpPr/>
          <p:nvPr/>
        </p:nvSpPr>
        <p:spPr>
          <a:xfrm>
            <a:off x="571500" y="3133725"/>
            <a:ext cx="32257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robust and scalable enterprise-level applications.</a:t>
            </a:r>
            <a:endParaRPr lang="en-US" sz="1260" dirty="0"/>
          </a:p>
        </p:txBody>
      </p:sp>
      <p:sp>
        <p:nvSpPr>
          <p:cNvPr id="35" name="Text 5"/>
          <p:cNvSpPr/>
          <p:nvPr/>
        </p:nvSpPr>
        <p:spPr>
          <a:xfrm>
            <a:off x="800100" y="3819525"/>
            <a:ext cx="27637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Безопасность и масштабируемость</a:t>
            </a:r>
            <a:endParaRPr lang="en-US" sz="1120" dirty="0"/>
          </a:p>
        </p:txBody>
      </p:sp>
      <p:sp>
        <p:nvSpPr>
          <p:cNvPr id="36" name="Text 6"/>
          <p:cNvSpPr/>
          <p:nvPr/>
        </p:nvSpPr>
        <p:spPr>
          <a:xfrm>
            <a:off x="800100" y="4124325"/>
            <a:ext cx="26162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 с другими системами</a:t>
            </a:r>
            <a:endParaRPr lang="en-US" sz="1120" dirty="0"/>
          </a:p>
        </p:txBody>
      </p:sp>
      <p:sp>
        <p:nvSpPr>
          <p:cNvPr id="37" name="Text 7"/>
          <p:cNvSpPr/>
          <p:nvPr/>
        </p:nvSpPr>
        <p:spPr>
          <a:xfrm>
            <a:off x="800100" y="4429125"/>
            <a:ext cx="23163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производительность</a:t>
            </a:r>
            <a:endParaRPr lang="en-US" sz="1120" dirty="0"/>
          </a:p>
        </p:txBody>
      </p:sp>
      <p:sp>
        <p:nvSpPr>
          <p:cNvPr id="38" name="Text 8"/>
          <p:cNvSpPr/>
          <p:nvPr/>
        </p:nvSpPr>
        <p:spPr>
          <a:xfrm>
            <a:off x="4778276" y="1800225"/>
            <a:ext cx="9586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 API</a:t>
            </a:r>
            <a:endParaRPr lang="en-US" sz="1380" dirty="0"/>
          </a:p>
        </p:txBody>
      </p:sp>
      <p:sp>
        <p:nvSpPr>
          <p:cNvPr id="39" name="Text 9"/>
          <p:cNvSpPr/>
          <p:nvPr/>
        </p:nvSpPr>
        <p:spPr>
          <a:xfrm>
            <a:off x="4483001" y="3133725"/>
            <a:ext cx="32258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efficient and maintainable RESTful web services.</a:t>
            </a:r>
            <a:endParaRPr lang="en-US" sz="1260" dirty="0"/>
          </a:p>
        </p:txBody>
      </p:sp>
      <p:sp>
        <p:nvSpPr>
          <p:cNvPr id="40" name="Text 10"/>
          <p:cNvSpPr/>
          <p:nvPr/>
        </p:nvSpPr>
        <p:spPr>
          <a:xfrm>
            <a:off x="4711601" y="3819525"/>
            <a:ext cx="2261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Простота создания endpoints</a:t>
            </a:r>
            <a:endParaRPr lang="en-US" sz="1120" dirty="0"/>
          </a:p>
        </p:txBody>
      </p:sp>
      <p:sp>
        <p:nvSpPr>
          <p:cNvPr id="41" name="Text 11"/>
          <p:cNvSpPr/>
          <p:nvPr/>
        </p:nvSpPr>
        <p:spPr>
          <a:xfrm>
            <a:off x="4711601" y="4124325"/>
            <a:ext cx="1764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Автомаппинг запросов</a:t>
            </a:r>
            <a:endParaRPr lang="en-US" sz="1120" dirty="0"/>
          </a:p>
        </p:txBody>
      </p:sp>
      <p:sp>
        <p:nvSpPr>
          <p:cNvPr id="42" name="Text 12"/>
          <p:cNvSpPr/>
          <p:nvPr/>
        </p:nvSpPr>
        <p:spPr>
          <a:xfrm>
            <a:off x="4711601" y="4429125"/>
            <a:ext cx="25894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различных форматов</a:t>
            </a:r>
            <a:endParaRPr lang="en-US" sz="1120" dirty="0"/>
          </a:p>
        </p:txBody>
      </p:sp>
      <p:sp>
        <p:nvSpPr>
          <p:cNvPr id="43" name="Text 13"/>
          <p:cNvSpPr/>
          <p:nvPr/>
        </p:nvSpPr>
        <p:spPr>
          <a:xfrm>
            <a:off x="8718500" y="1800225"/>
            <a:ext cx="15757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Микросервисы</a:t>
            </a:r>
            <a:endParaRPr lang="en-US" sz="1380" dirty="0"/>
          </a:p>
        </p:txBody>
      </p:sp>
      <p:sp>
        <p:nvSpPr>
          <p:cNvPr id="44" name="Text 14"/>
          <p:cNvSpPr/>
          <p:nvPr/>
        </p:nvSpPr>
        <p:spPr>
          <a:xfrm>
            <a:off x="8394650" y="3133725"/>
            <a:ext cx="32257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Facilitating development and deployment of independent services.</a:t>
            </a:r>
            <a:endParaRPr lang="en-US" sz="1260" dirty="0"/>
          </a:p>
        </p:txBody>
      </p:sp>
      <p:sp>
        <p:nvSpPr>
          <p:cNvPr id="45" name="Text 15"/>
          <p:cNvSpPr/>
          <p:nvPr/>
        </p:nvSpPr>
        <p:spPr>
          <a:xfrm>
            <a:off x="8623250" y="3819525"/>
            <a:ext cx="238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 монолита к микросервисам</a:t>
            </a:r>
            <a:endParaRPr lang="en-US" sz="1120" dirty="0"/>
          </a:p>
        </p:txBody>
      </p:sp>
      <p:sp>
        <p:nvSpPr>
          <p:cNvPr id="46" name="Text 16"/>
          <p:cNvSpPr/>
          <p:nvPr/>
        </p:nvSpPr>
        <p:spPr>
          <a:xfrm>
            <a:off x="8623250" y="4124325"/>
            <a:ext cx="2079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Лёгкая масштабируемость</a:t>
            </a:r>
            <a:endParaRPr lang="en-US" sz="1120" dirty="0"/>
          </a:p>
        </p:txBody>
      </p:sp>
      <p:sp>
        <p:nvSpPr>
          <p:cNvPr id="47" name="Text 17"/>
          <p:cNvSpPr/>
          <p:nvPr/>
        </p:nvSpPr>
        <p:spPr>
          <a:xfrm>
            <a:off x="8623250" y="4429125"/>
            <a:ext cx="22603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Инкапсуляция бизнес-логики</a:t>
            </a:r>
            <a:endParaRPr lang="en-US" sz="1120" dirty="0"/>
          </a:p>
        </p:txBody>
      </p:sp>
      <p:sp>
        <p:nvSpPr>
          <p:cNvPr id="48" name="Text 18"/>
          <p:cNvSpPr/>
          <p:nvPr/>
        </p:nvSpPr>
        <p:spPr>
          <a:xfrm>
            <a:off x="752475" y="5638800"/>
            <a:ext cx="69560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— универсальное решение для различных архитектур приложений</a:t>
            </a:r>
            <a:endParaRPr lang="en-US" sz="126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8250"/>
            <a:ext cx="11239500" cy="876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42875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2343150"/>
            <a:ext cx="5505450" cy="1181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" y="2533650"/>
            <a:ext cx="3429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343150"/>
            <a:ext cx="5505450" cy="1181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533650"/>
            <a:ext cx="428625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" y="3943350"/>
            <a:ext cx="5505450" cy="1181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" y="4133850"/>
            <a:ext cx="3048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943350"/>
            <a:ext cx="5505450" cy="1181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4133850"/>
            <a:ext cx="428625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50" y="5543550"/>
            <a:ext cx="11239500" cy="8191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5800725"/>
            <a:ext cx="171450" cy="304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04800"/>
            <a:ext cx="190428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Заключение</a:t>
            </a:r>
            <a:endParaRPr lang="en-US" sz="2040" dirty="0"/>
          </a:p>
        </p:txBody>
      </p:sp>
      <p:sp>
        <p:nvSpPr>
          <p:cNvPr id="17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18" name="Text 2"/>
          <p:cNvSpPr/>
          <p:nvPr/>
        </p:nvSpPr>
        <p:spPr>
          <a:xfrm>
            <a:off x="1104900" y="1447800"/>
            <a:ext cx="95761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646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</a:t>
            </a:r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000000">
                    <a:alpha val="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стандарт Java-разработки</a:t>
            </a:r>
            <a:pPr indent="0" marL="0">
              <a:lnSpc>
                <a:spcPts val="2400"/>
              </a:lnSpc>
              <a:buNone/>
            </a:pPr>
            <a:r>
              <a:rPr lang="en-US" sz="1646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благодаря удобству и масштабируемости</a:t>
            </a:r>
            <a:endParaRPr lang="en-US" sz="1646" dirty="0"/>
          </a:p>
        </p:txBody>
      </p:sp>
      <p:sp>
        <p:nvSpPr>
          <p:cNvPr id="19" name="Text 3"/>
          <p:cNvSpPr/>
          <p:nvPr/>
        </p:nvSpPr>
        <p:spPr>
          <a:xfrm>
            <a:off x="1162050" y="2533650"/>
            <a:ext cx="509206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Удобство</a:t>
            </a:r>
            <a:endParaRPr lang="en-US" sz="1380" dirty="0"/>
          </a:p>
        </p:txBody>
      </p:sp>
      <p:sp>
        <p:nvSpPr>
          <p:cNvPr id="20" name="Text 4"/>
          <p:cNvSpPr/>
          <p:nvPr/>
        </p:nvSpPr>
        <p:spPr>
          <a:xfrm>
            <a:off x="1162050" y="2876550"/>
            <a:ext cx="4629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Сimplified development process, enabling rapid creation of production-ready applications.</a:t>
            </a:r>
            <a:endParaRPr lang="en-US" sz="1120" dirty="0"/>
          </a:p>
        </p:txBody>
      </p:sp>
      <p:sp>
        <p:nvSpPr>
          <p:cNvPr id="21" name="Text 5"/>
          <p:cNvSpPr/>
          <p:nvPr/>
        </p:nvSpPr>
        <p:spPr>
          <a:xfrm>
            <a:off x="6981825" y="2533650"/>
            <a:ext cx="49977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Робастность</a:t>
            </a:r>
            <a:endParaRPr lang="en-US" sz="1380" dirty="0"/>
          </a:p>
        </p:txBody>
      </p:sp>
      <p:sp>
        <p:nvSpPr>
          <p:cNvPr id="22" name="Text 6"/>
          <p:cNvSpPr/>
          <p:nvPr/>
        </p:nvSpPr>
        <p:spPr>
          <a:xfrm>
            <a:off x="6981825" y="2876550"/>
            <a:ext cx="4543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ecosystem and robust capabilities for enterprise-level applications.</a:t>
            </a:r>
            <a:endParaRPr lang="en-US" sz="1120" dirty="0"/>
          </a:p>
        </p:txBody>
      </p:sp>
      <p:sp>
        <p:nvSpPr>
          <p:cNvPr id="23" name="Text 7"/>
          <p:cNvSpPr/>
          <p:nvPr/>
        </p:nvSpPr>
        <p:spPr>
          <a:xfrm>
            <a:off x="1123950" y="413385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Масштабируемость</a:t>
            </a:r>
            <a:endParaRPr lang="en-US" sz="1380" dirty="0"/>
          </a:p>
        </p:txBody>
      </p:sp>
      <p:sp>
        <p:nvSpPr>
          <p:cNvPr id="24" name="Text 8"/>
          <p:cNvSpPr/>
          <p:nvPr/>
        </p:nvSpPr>
        <p:spPr>
          <a:xfrm>
            <a:off x="1123950" y="4476750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Ideal for both traditional web applications and complex microservice architectures.</a:t>
            </a:r>
            <a:endParaRPr lang="en-US" sz="1120" dirty="0"/>
          </a:p>
        </p:txBody>
      </p:sp>
      <p:sp>
        <p:nvSpPr>
          <p:cNvPr id="25" name="Text 9"/>
          <p:cNvSpPr/>
          <p:nvPr/>
        </p:nvSpPr>
        <p:spPr>
          <a:xfrm>
            <a:off x="6981825" y="4133850"/>
            <a:ext cx="49977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Корнерстон</a:t>
            </a:r>
            <a:endParaRPr lang="en-US" sz="1380" dirty="0"/>
          </a:p>
        </p:txBody>
      </p:sp>
      <p:sp>
        <p:nvSpPr>
          <p:cNvPr id="26" name="Text 10"/>
          <p:cNvSpPr/>
          <p:nvPr/>
        </p:nvSpPr>
        <p:spPr>
          <a:xfrm>
            <a:off x="6981825" y="4476750"/>
            <a:ext cx="4543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Solidifies its position as a cornerstone technology for contemporary software solutions.</a:t>
            </a:r>
            <a:endParaRPr lang="en-US" sz="1120" dirty="0"/>
          </a:p>
        </p:txBody>
      </p:sp>
      <p:sp>
        <p:nvSpPr>
          <p:cNvPr id="27" name="Text 11"/>
          <p:cNvSpPr/>
          <p:nvPr/>
        </p:nvSpPr>
        <p:spPr>
          <a:xfrm>
            <a:off x="1047750" y="5686425"/>
            <a:ext cx="10382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simplifies the development process, enabling rapid creation and deployment of robust web applications and microservices.</a:t>
            </a:r>
            <a:endParaRPr lang="en-US" sz="13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505075"/>
            <a:ext cx="4683026" cy="21145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7432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331470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373380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415290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250" y="32766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2724" y="2505075"/>
            <a:ext cx="4683026" cy="21145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0849" y="2743200"/>
            <a:ext cx="3429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0849" y="3314700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0849" y="3733800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0849" y="415290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50" y="5695950"/>
            <a:ext cx="11239500" cy="609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" y="5848350"/>
            <a:ext cx="2286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04800"/>
            <a:ext cx="152316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Введение</a:t>
            </a:r>
            <a:endParaRPr lang="en-US" sz="2040" dirty="0"/>
          </a:p>
        </p:txBody>
      </p:sp>
      <p:sp>
        <p:nvSpPr>
          <p:cNvPr id="18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19" name="Text 2"/>
          <p:cNvSpPr/>
          <p:nvPr/>
        </p:nvSpPr>
        <p:spPr>
          <a:xfrm>
            <a:off x="476250" y="1238250"/>
            <a:ext cx="1236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Framework мощный, но сложный в конфигурации. Spring Boot предлагает упрощённый подход к созданию приложений.</a:t>
            </a:r>
            <a:endParaRPr lang="en-US" sz="1380" dirty="0"/>
          </a:p>
        </p:txBody>
      </p:sp>
      <p:sp>
        <p:nvSpPr>
          <p:cNvPr id="20" name="Text 3"/>
          <p:cNvSpPr/>
          <p:nvPr/>
        </p:nvSpPr>
        <p:spPr>
          <a:xfrm>
            <a:off x="1209675" y="2781300"/>
            <a:ext cx="220780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Framework</a:t>
            </a:r>
            <a:endParaRPr lang="en-US" sz="1646" dirty="0"/>
          </a:p>
        </p:txBody>
      </p:sp>
      <p:sp>
        <p:nvSpPr>
          <p:cNvPr id="21" name="Text 4"/>
          <p:cNvSpPr/>
          <p:nvPr/>
        </p:nvSpPr>
        <p:spPr>
          <a:xfrm>
            <a:off x="962025" y="3276600"/>
            <a:ext cx="20814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Сложная конфигурация</a:t>
            </a:r>
            <a:endParaRPr lang="en-US" sz="1260" dirty="0"/>
          </a:p>
        </p:txBody>
      </p:sp>
      <p:sp>
        <p:nvSpPr>
          <p:cNvPr id="22" name="Text 5"/>
          <p:cNvSpPr/>
          <p:nvPr/>
        </p:nvSpPr>
        <p:spPr>
          <a:xfrm>
            <a:off x="962025" y="3695700"/>
            <a:ext cx="192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Много boilerplate-кода</a:t>
            </a:r>
            <a:endParaRPr lang="en-US" sz="1260" dirty="0"/>
          </a:p>
        </p:txBody>
      </p:sp>
      <p:sp>
        <p:nvSpPr>
          <p:cNvPr id="23" name="Text 6"/>
          <p:cNvSpPr/>
          <p:nvPr/>
        </p:nvSpPr>
        <p:spPr>
          <a:xfrm>
            <a:off x="962025" y="4114800"/>
            <a:ext cx="22485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Долгое время разработки</a:t>
            </a:r>
            <a:endParaRPr lang="en-US" sz="1260" dirty="0"/>
          </a:p>
        </p:txBody>
      </p:sp>
      <p:sp>
        <p:nvSpPr>
          <p:cNvPr id="24" name="Text 7"/>
          <p:cNvSpPr/>
          <p:nvPr/>
        </p:nvSpPr>
        <p:spPr>
          <a:xfrm>
            <a:off x="5968901" y="3276600"/>
            <a:ext cx="6286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25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VS</a:t>
            </a:r>
            <a:endParaRPr lang="en-US" sz="1380" dirty="0"/>
          </a:p>
        </p:txBody>
      </p:sp>
      <p:sp>
        <p:nvSpPr>
          <p:cNvPr id="25" name="Text 8"/>
          <p:cNvSpPr/>
          <p:nvPr/>
        </p:nvSpPr>
        <p:spPr>
          <a:xfrm>
            <a:off x="7766149" y="2781300"/>
            <a:ext cx="143869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</a:t>
            </a:r>
            <a:endParaRPr lang="en-US" sz="1646" dirty="0"/>
          </a:p>
        </p:txBody>
      </p:sp>
      <p:sp>
        <p:nvSpPr>
          <p:cNvPr id="26" name="Text 9"/>
          <p:cNvSpPr/>
          <p:nvPr/>
        </p:nvSpPr>
        <p:spPr>
          <a:xfrm>
            <a:off x="7518499" y="3276600"/>
            <a:ext cx="16556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Упрощённый старт</a:t>
            </a:r>
            <a:endParaRPr lang="en-US" sz="1260" dirty="0"/>
          </a:p>
        </p:txBody>
      </p:sp>
      <p:sp>
        <p:nvSpPr>
          <p:cNvPr id="27" name="Text 10"/>
          <p:cNvSpPr/>
          <p:nvPr/>
        </p:nvSpPr>
        <p:spPr>
          <a:xfrm>
            <a:off x="7518499" y="3695700"/>
            <a:ext cx="16515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Автоконфигурация</a:t>
            </a:r>
            <a:endParaRPr lang="en-US" sz="1260" dirty="0"/>
          </a:p>
        </p:txBody>
      </p:sp>
      <p:sp>
        <p:nvSpPr>
          <p:cNvPr id="28" name="Text 11"/>
          <p:cNvSpPr/>
          <p:nvPr/>
        </p:nvSpPr>
        <p:spPr>
          <a:xfrm>
            <a:off x="7518499" y="4114800"/>
            <a:ext cx="27434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 создание приложений</a:t>
            </a:r>
            <a:endParaRPr lang="en-US" sz="1260" dirty="0"/>
          </a:p>
        </p:txBody>
      </p:sp>
      <p:sp>
        <p:nvSpPr>
          <p:cNvPr id="29" name="Text 12"/>
          <p:cNvSpPr/>
          <p:nvPr/>
        </p:nvSpPr>
        <p:spPr>
          <a:xfrm>
            <a:off x="971550" y="5867400"/>
            <a:ext cx="65610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Цель: быстрое создание и деплойment робастных веб-приложений</a:t>
            </a:r>
            <a:endParaRPr lang="en-US" sz="13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8250"/>
            <a:ext cx="3594050" cy="39528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428750"/>
            <a:ext cx="390525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268605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" y="306705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344805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900" y="1238250"/>
            <a:ext cx="3594050" cy="39528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400" y="1428750"/>
            <a:ext cx="257175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400" y="2686050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9400" y="3067050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9400" y="3448050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9400" y="3771900"/>
            <a:ext cx="3213050" cy="12287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1551" y="1238250"/>
            <a:ext cx="3594199" cy="395287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2051" y="1428750"/>
            <a:ext cx="3429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12051" y="2419350"/>
            <a:ext cx="171450" cy="1714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12051" y="3067050"/>
            <a:ext cx="171450" cy="1714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12051" y="3448050"/>
            <a:ext cx="3213199" cy="12192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26351" y="3581400"/>
            <a:ext cx="1143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04800"/>
            <a:ext cx="336589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и зависимости</a:t>
            </a:r>
            <a:endParaRPr lang="en-US" sz="2040" dirty="0"/>
          </a:p>
        </p:txBody>
      </p:sp>
      <p:sp>
        <p:nvSpPr>
          <p:cNvPr id="22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3" name="Text 2"/>
          <p:cNvSpPr/>
          <p:nvPr/>
        </p:nvSpPr>
        <p:spPr>
          <a:xfrm>
            <a:off x="1209675" y="1466850"/>
            <a:ext cx="78270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</a:t>
            </a:r>
            <a:endParaRPr lang="en-US" sz="1646" dirty="0"/>
          </a:p>
        </p:txBody>
      </p:sp>
      <p:sp>
        <p:nvSpPr>
          <p:cNvPr id="24" name="Text 3"/>
          <p:cNvSpPr/>
          <p:nvPr/>
        </p:nvSpPr>
        <p:spPr>
          <a:xfrm>
            <a:off x="666750" y="1962150"/>
            <a:ext cx="32130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— мощный инструмент управления проектами.</a:t>
            </a:r>
            <a:endParaRPr lang="en-US" sz="1260" dirty="0"/>
          </a:p>
        </p:txBody>
      </p:sp>
      <p:sp>
        <p:nvSpPr>
          <p:cNvPr id="25" name="Text 4"/>
          <p:cNvSpPr/>
          <p:nvPr/>
        </p:nvSpPr>
        <p:spPr>
          <a:xfrm>
            <a:off x="914400" y="2647950"/>
            <a:ext cx="19923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Автоматизация сборки</a:t>
            </a:r>
            <a:endParaRPr lang="en-US" sz="1260" dirty="0"/>
          </a:p>
        </p:txBody>
      </p:sp>
      <p:sp>
        <p:nvSpPr>
          <p:cNvPr id="26" name="Text 5"/>
          <p:cNvSpPr/>
          <p:nvPr/>
        </p:nvSpPr>
        <p:spPr>
          <a:xfrm>
            <a:off x="914400" y="3028950"/>
            <a:ext cx="24497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Управление зависимостями</a:t>
            </a:r>
            <a:endParaRPr lang="en-US" sz="1260" dirty="0"/>
          </a:p>
        </p:txBody>
      </p:sp>
      <p:sp>
        <p:nvSpPr>
          <p:cNvPr id="27" name="Text 6"/>
          <p:cNvSpPr/>
          <p:nvPr/>
        </p:nvSpPr>
        <p:spPr>
          <a:xfrm>
            <a:off x="914400" y="3409950"/>
            <a:ext cx="21035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Отчёты и документация</a:t>
            </a:r>
            <a:endParaRPr lang="en-US" sz="1260" dirty="0"/>
          </a:p>
        </p:txBody>
      </p:sp>
      <p:sp>
        <p:nvSpPr>
          <p:cNvPr id="28" name="Text 7"/>
          <p:cNvSpPr/>
          <p:nvPr/>
        </p:nvSpPr>
        <p:spPr>
          <a:xfrm>
            <a:off x="4898975" y="1466850"/>
            <a:ext cx="103399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pom.xml</a:t>
            </a:r>
            <a:endParaRPr lang="en-US" sz="1646" dirty="0"/>
          </a:p>
        </p:txBody>
      </p:sp>
      <p:sp>
        <p:nvSpPr>
          <p:cNvPr id="29" name="Text 8"/>
          <p:cNvSpPr/>
          <p:nvPr/>
        </p:nvSpPr>
        <p:spPr>
          <a:xfrm>
            <a:off x="4489400" y="1962150"/>
            <a:ext cx="32130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Object Model — базовая единица работы в Maven.</a:t>
            </a:r>
            <a:endParaRPr lang="en-US" sz="1260" dirty="0"/>
          </a:p>
        </p:txBody>
      </p:sp>
      <p:sp>
        <p:nvSpPr>
          <p:cNvPr id="30" name="Text 9"/>
          <p:cNvSpPr/>
          <p:nvPr/>
        </p:nvSpPr>
        <p:spPr>
          <a:xfrm>
            <a:off x="4737050" y="2647950"/>
            <a:ext cx="20550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Информация о проекте</a:t>
            </a:r>
            <a:endParaRPr lang="en-US" sz="1260" dirty="0"/>
          </a:p>
        </p:txBody>
      </p:sp>
      <p:sp>
        <p:nvSpPr>
          <p:cNvPr id="31" name="Text 10"/>
          <p:cNvSpPr/>
          <p:nvPr/>
        </p:nvSpPr>
        <p:spPr>
          <a:xfrm>
            <a:off x="4737050" y="3028950"/>
            <a:ext cx="18875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Зависимости проекта</a:t>
            </a:r>
            <a:endParaRPr lang="en-US" sz="1260" dirty="0"/>
          </a:p>
        </p:txBody>
      </p:sp>
      <p:sp>
        <p:nvSpPr>
          <p:cNvPr id="32" name="Text 11"/>
          <p:cNvSpPr/>
          <p:nvPr/>
        </p:nvSpPr>
        <p:spPr>
          <a:xfrm>
            <a:off x="4737050" y="3409950"/>
            <a:ext cx="24147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Плагины и профили сборки</a:t>
            </a:r>
            <a:endParaRPr lang="en-US" sz="1260" dirty="0"/>
          </a:p>
        </p:txBody>
      </p:sp>
      <p:sp>
        <p:nvSpPr>
          <p:cNvPr id="33" name="Text 12"/>
          <p:cNvSpPr/>
          <p:nvPr/>
        </p:nvSpPr>
        <p:spPr>
          <a:xfrm>
            <a:off x="4603700" y="3771900"/>
            <a:ext cx="3213050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75"/>
              </a:lnSpc>
              <a:buNone/>
            </a:pPr>
            <a:r>
              <a:rPr lang="en-US" sz="98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&lt;dependencies&gt; &lt;dependency&gt; &lt;groupId&gt;org.springframework.boot&lt;/groupId&gt; &lt;artifactId&gt;spring-boot-starter-web&lt;/artifactId&gt; &lt;/dependency&gt; &lt;/dependencies&gt;</a:t>
            </a:r>
            <a:endParaRPr lang="en-US" sz="980" dirty="0"/>
          </a:p>
        </p:txBody>
      </p:sp>
      <p:sp>
        <p:nvSpPr>
          <p:cNvPr id="34" name="Text 13"/>
          <p:cNvSpPr/>
          <p:nvPr/>
        </p:nvSpPr>
        <p:spPr>
          <a:xfrm>
            <a:off x="8807351" y="1466850"/>
            <a:ext cx="245910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Starters</a:t>
            </a:r>
            <a:endParaRPr lang="en-US" sz="1646" dirty="0"/>
          </a:p>
        </p:txBody>
      </p:sp>
      <p:sp>
        <p:nvSpPr>
          <p:cNvPr id="35" name="Text 14"/>
          <p:cNvSpPr/>
          <p:nvPr/>
        </p:nvSpPr>
        <p:spPr>
          <a:xfrm>
            <a:off x="8312051" y="1962150"/>
            <a:ext cx="353451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Удобные дескрипторы зависимостей.</a:t>
            </a:r>
            <a:endParaRPr lang="en-US" sz="1260" dirty="0"/>
          </a:p>
        </p:txBody>
      </p:sp>
      <p:sp>
        <p:nvSpPr>
          <p:cNvPr id="36" name="Text 15"/>
          <p:cNvSpPr/>
          <p:nvPr/>
        </p:nvSpPr>
        <p:spPr>
          <a:xfrm>
            <a:off x="8559701" y="2381250"/>
            <a:ext cx="296554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Наборы предконфигурированных зависимостей</a:t>
            </a:r>
            <a:endParaRPr lang="en-US" sz="1260" dirty="0"/>
          </a:p>
        </p:txBody>
      </p:sp>
      <p:sp>
        <p:nvSpPr>
          <p:cNvPr id="37" name="Text 16"/>
          <p:cNvSpPr/>
          <p:nvPr/>
        </p:nvSpPr>
        <p:spPr>
          <a:xfrm>
            <a:off x="8559701" y="3028950"/>
            <a:ext cx="30322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Инструменты для быстрого старта</a:t>
            </a:r>
            <a:endParaRPr lang="en-US" sz="1260" dirty="0"/>
          </a:p>
        </p:txBody>
      </p:sp>
      <p:sp>
        <p:nvSpPr>
          <p:cNvPr id="38" name="Text 17"/>
          <p:cNvSpPr/>
          <p:nvPr/>
        </p:nvSpPr>
        <p:spPr>
          <a:xfrm>
            <a:off x="8616851" y="3562350"/>
            <a:ext cx="32830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Пример:</a:t>
            </a:r>
            <a:endParaRPr lang="en-US" sz="1120" dirty="0"/>
          </a:p>
        </p:txBody>
      </p:sp>
      <p:sp>
        <p:nvSpPr>
          <p:cNvPr id="39" name="Text 18"/>
          <p:cNvSpPr/>
          <p:nvPr/>
        </p:nvSpPr>
        <p:spPr>
          <a:xfrm>
            <a:off x="8426351" y="3867150"/>
            <a:ext cx="32830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spring-boot-starter-web</a:t>
            </a:r>
            <a:endParaRPr lang="en-US" sz="1260" dirty="0"/>
          </a:p>
        </p:txBody>
      </p:sp>
      <p:sp>
        <p:nvSpPr>
          <p:cNvPr id="40" name="Text 19"/>
          <p:cNvSpPr/>
          <p:nvPr/>
        </p:nvSpPr>
        <p:spPr>
          <a:xfrm>
            <a:off x="8426351" y="4171950"/>
            <a:ext cx="298459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Включает все зависимости для веб-приложения и встроенный Tomcat-сервер</a:t>
            </a:r>
            <a:endParaRPr lang="en-US" sz="9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809750"/>
            <a:ext cx="3543300" cy="4191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03835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222885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348615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" y="413385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0" y="4781550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5162550"/>
            <a:ext cx="3086100" cy="609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50" y="1809750"/>
            <a:ext cx="3543300" cy="419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0" y="203835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550" y="2228850"/>
            <a:ext cx="3429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2950" y="348615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2950" y="4133850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2950" y="4781550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2950" y="5391150"/>
            <a:ext cx="30861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2450" y="1809750"/>
            <a:ext cx="3543300" cy="4191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63100" y="2038350"/>
            <a:ext cx="762000" cy="762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29788" y="2228850"/>
            <a:ext cx="428625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1050" y="3486150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01050" y="3867150"/>
            <a:ext cx="171450" cy="1714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01050" y="4248150"/>
            <a:ext cx="171450" cy="1714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01050" y="5391150"/>
            <a:ext cx="3086100" cy="3810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04800"/>
            <a:ext cx="395558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Особенности Spring Boot</a:t>
            </a:r>
            <a:endParaRPr lang="en-US" sz="2040" dirty="0"/>
          </a:p>
        </p:txBody>
      </p:sp>
      <p:sp>
        <p:nvSpPr>
          <p:cNvPr id="26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7" name="Text 2"/>
          <p:cNvSpPr/>
          <p:nvPr/>
        </p:nvSpPr>
        <p:spPr>
          <a:xfrm>
            <a:off x="476250" y="1238250"/>
            <a:ext cx="1236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упрощает разработку Spring-приложений с помощью трёх ключевых особенностей:</a:t>
            </a:r>
            <a:endParaRPr lang="en-US" sz="1380" dirty="0"/>
          </a:p>
        </p:txBody>
      </p:sp>
      <p:sp>
        <p:nvSpPr>
          <p:cNvPr id="28" name="Text 3"/>
          <p:cNvSpPr/>
          <p:nvPr/>
        </p:nvSpPr>
        <p:spPr>
          <a:xfrm>
            <a:off x="550545" y="2990850"/>
            <a:ext cx="3394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Автоконфигурация</a:t>
            </a:r>
            <a:endParaRPr lang="en-US" sz="1646" dirty="0"/>
          </a:p>
        </p:txBody>
      </p:sp>
      <p:sp>
        <p:nvSpPr>
          <p:cNvPr id="29" name="Text 4"/>
          <p:cNvSpPr/>
          <p:nvPr/>
        </p:nvSpPr>
        <p:spPr>
          <a:xfrm>
            <a:off x="952500" y="34480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Автоматическая настройка приложения</a:t>
            </a:r>
            <a:endParaRPr lang="en-US" sz="1260" dirty="0"/>
          </a:p>
        </p:txBody>
      </p:sp>
      <p:sp>
        <p:nvSpPr>
          <p:cNvPr id="30" name="Text 5"/>
          <p:cNvSpPr/>
          <p:nvPr/>
        </p:nvSpPr>
        <p:spPr>
          <a:xfrm>
            <a:off x="952500" y="40957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Определение конфигурации по JAR-файлам</a:t>
            </a:r>
            <a:endParaRPr lang="en-US" sz="1260" dirty="0"/>
          </a:p>
        </p:txBody>
      </p:sp>
      <p:sp>
        <p:nvSpPr>
          <p:cNvPr id="31" name="Text 6"/>
          <p:cNvSpPr/>
          <p:nvPr/>
        </p:nvSpPr>
        <p:spPr>
          <a:xfrm>
            <a:off x="952500" y="4743450"/>
            <a:ext cx="306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Сокращение ручной конфигурации</a:t>
            </a:r>
            <a:endParaRPr lang="en-US" sz="1260" dirty="0"/>
          </a:p>
        </p:txBody>
      </p:sp>
      <p:sp>
        <p:nvSpPr>
          <p:cNvPr id="32" name="Text 7"/>
          <p:cNvSpPr/>
          <p:nvPr/>
        </p:nvSpPr>
        <p:spPr>
          <a:xfrm>
            <a:off x="704850" y="5314950"/>
            <a:ext cx="308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i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"Разработчик может сосредоточиться на бизнес-логике"</a:t>
            </a:r>
            <a:endParaRPr lang="en-US" sz="1120" dirty="0"/>
          </a:p>
        </p:txBody>
      </p:sp>
      <p:sp>
        <p:nvSpPr>
          <p:cNvPr id="33" name="Text 8"/>
          <p:cNvSpPr/>
          <p:nvPr/>
        </p:nvSpPr>
        <p:spPr>
          <a:xfrm>
            <a:off x="4398645" y="2990850"/>
            <a:ext cx="3394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Встроенные серверы</a:t>
            </a:r>
            <a:endParaRPr lang="en-US" sz="1646" dirty="0"/>
          </a:p>
        </p:txBody>
      </p:sp>
      <p:sp>
        <p:nvSpPr>
          <p:cNvPr id="34" name="Text 9"/>
          <p:cNvSpPr/>
          <p:nvPr/>
        </p:nvSpPr>
        <p:spPr>
          <a:xfrm>
            <a:off x="4800600" y="34480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Приложения могут запускаться как JAR-файлы</a:t>
            </a:r>
            <a:endParaRPr lang="en-US" sz="1260" dirty="0"/>
          </a:p>
        </p:txBody>
      </p:sp>
      <p:sp>
        <p:nvSpPr>
          <p:cNvPr id="35" name="Text 10"/>
          <p:cNvSpPr/>
          <p:nvPr/>
        </p:nvSpPr>
        <p:spPr>
          <a:xfrm>
            <a:off x="4800600" y="40957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Встроенные серверы: Tomcat, Jetty, Undertow</a:t>
            </a:r>
            <a:endParaRPr lang="en-US" sz="1260" dirty="0"/>
          </a:p>
        </p:txBody>
      </p:sp>
      <p:sp>
        <p:nvSpPr>
          <p:cNvPr id="36" name="Text 11"/>
          <p:cNvSpPr/>
          <p:nvPr/>
        </p:nvSpPr>
        <p:spPr>
          <a:xfrm>
            <a:off x="4800600" y="4743450"/>
            <a:ext cx="30939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Упрощение деплоя и тестирования</a:t>
            </a:r>
            <a:endParaRPr lang="en-US" sz="1260" dirty="0"/>
          </a:p>
        </p:txBody>
      </p:sp>
      <p:sp>
        <p:nvSpPr>
          <p:cNvPr id="37" name="Text 12"/>
          <p:cNvSpPr/>
          <p:nvPr/>
        </p:nvSpPr>
        <p:spPr>
          <a:xfrm>
            <a:off x="4552950" y="5543550"/>
            <a:ext cx="3394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i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"Один JAR — один приложение"</a:t>
            </a:r>
            <a:endParaRPr lang="en-US" sz="1120" dirty="0"/>
          </a:p>
        </p:txBody>
      </p:sp>
      <p:sp>
        <p:nvSpPr>
          <p:cNvPr id="38" name="Text 13"/>
          <p:cNvSpPr/>
          <p:nvPr/>
        </p:nvSpPr>
        <p:spPr>
          <a:xfrm>
            <a:off x="8246745" y="2990850"/>
            <a:ext cx="3394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Initializr</a:t>
            </a:r>
            <a:endParaRPr lang="en-US" sz="1646" dirty="0"/>
          </a:p>
        </p:txBody>
      </p:sp>
      <p:sp>
        <p:nvSpPr>
          <p:cNvPr id="39" name="Text 14"/>
          <p:cNvSpPr/>
          <p:nvPr/>
        </p:nvSpPr>
        <p:spPr>
          <a:xfrm>
            <a:off x="8648700" y="3448050"/>
            <a:ext cx="27197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Веб-инструмент (start.spring.io)</a:t>
            </a:r>
            <a:endParaRPr lang="en-US" sz="1260" dirty="0"/>
          </a:p>
        </p:txBody>
      </p:sp>
      <p:sp>
        <p:nvSpPr>
          <p:cNvPr id="40" name="Text 15"/>
          <p:cNvSpPr/>
          <p:nvPr/>
        </p:nvSpPr>
        <p:spPr>
          <a:xfrm>
            <a:off x="8648700" y="3829050"/>
            <a:ext cx="30525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 создание новых проектов</a:t>
            </a:r>
            <a:endParaRPr lang="en-US" sz="1260" dirty="0"/>
          </a:p>
        </p:txBody>
      </p:sp>
      <p:sp>
        <p:nvSpPr>
          <p:cNvPr id="41" name="Text 16"/>
          <p:cNvSpPr/>
          <p:nvPr/>
        </p:nvSpPr>
        <p:spPr>
          <a:xfrm>
            <a:off x="8648700" y="42100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Выбор метаданных и зависимостей</a:t>
            </a:r>
            <a:endParaRPr lang="en-US" sz="1260" dirty="0"/>
          </a:p>
        </p:txBody>
      </p:sp>
      <p:sp>
        <p:nvSpPr>
          <p:cNvPr id="42" name="Text 17"/>
          <p:cNvSpPr/>
          <p:nvPr/>
        </p:nvSpPr>
        <p:spPr>
          <a:xfrm>
            <a:off x="8401050" y="5543550"/>
            <a:ext cx="3394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i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"Готовый к импорту проект"</a:t>
            </a:r>
            <a:endParaRPr lang="en-US" sz="11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62100"/>
            <a:ext cx="11430000" cy="23812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095750"/>
            <a:ext cx="3657600" cy="12001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42386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75" y="465772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" y="49625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4095750"/>
            <a:ext cx="3657600" cy="12001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075" y="4238625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0075" y="465772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0075" y="496252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3400" y="4095750"/>
            <a:ext cx="3657600" cy="12001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6275" y="4238625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6275" y="465772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6275" y="49625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5448300"/>
            <a:ext cx="11430000" cy="1143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5600700"/>
            <a:ext cx="257175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60198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200" y="601980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04800"/>
            <a:ext cx="397408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приложения</a:t>
            </a:r>
            <a:endParaRPr lang="en-US" sz="2040" dirty="0"/>
          </a:p>
        </p:txBody>
      </p:sp>
      <p:sp>
        <p:nvSpPr>
          <p:cNvPr id="22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3" name="Text 2"/>
          <p:cNvSpPr/>
          <p:nvPr/>
        </p:nvSpPr>
        <p:spPr>
          <a:xfrm>
            <a:off x="381000" y="1143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приложения обычно следуют трехслой архитектуре, способствуя разделению проблем и модулярности.</a:t>
            </a:r>
            <a:endParaRPr lang="en-US" sz="1380" dirty="0"/>
          </a:p>
        </p:txBody>
      </p:sp>
      <p:sp>
        <p:nvSpPr>
          <p:cNvPr id="24" name="Text 3"/>
          <p:cNvSpPr/>
          <p:nvPr/>
        </p:nvSpPr>
        <p:spPr>
          <a:xfrm>
            <a:off x="866775" y="4257675"/>
            <a:ext cx="10012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</a:t>
            </a:r>
            <a:endParaRPr lang="en-US" sz="1380" dirty="0"/>
          </a:p>
        </p:txBody>
      </p:sp>
      <p:sp>
        <p:nvSpPr>
          <p:cNvPr id="25" name="Text 4"/>
          <p:cNvSpPr/>
          <p:nvPr/>
        </p:nvSpPr>
        <p:spPr>
          <a:xfrm>
            <a:off x="752475" y="4619625"/>
            <a:ext cx="301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Обрабатывает входящие web-запросы</a:t>
            </a:r>
            <a:endParaRPr lang="en-US" sz="1120" dirty="0"/>
          </a:p>
        </p:txBody>
      </p:sp>
      <p:sp>
        <p:nvSpPr>
          <p:cNvPr id="26" name="Text 5"/>
          <p:cNvSpPr/>
          <p:nvPr/>
        </p:nvSpPr>
        <p:spPr>
          <a:xfrm>
            <a:off x="752475" y="4924425"/>
            <a:ext cx="21251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Маппит запросы к методам</a:t>
            </a:r>
            <a:endParaRPr lang="en-US" sz="1120" dirty="0"/>
          </a:p>
        </p:txBody>
      </p:sp>
      <p:sp>
        <p:nvSpPr>
          <p:cNvPr id="27" name="Text 6"/>
          <p:cNvSpPr/>
          <p:nvPr/>
        </p:nvSpPr>
        <p:spPr>
          <a:xfrm>
            <a:off x="4810125" y="4257675"/>
            <a:ext cx="7457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</a:t>
            </a:r>
            <a:endParaRPr lang="en-US" sz="1380" dirty="0"/>
          </a:p>
        </p:txBody>
      </p:sp>
      <p:sp>
        <p:nvSpPr>
          <p:cNvPr id="28" name="Text 7"/>
          <p:cNvSpPr/>
          <p:nvPr/>
        </p:nvSpPr>
        <p:spPr>
          <a:xfrm>
            <a:off x="4638675" y="4619625"/>
            <a:ext cx="23125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Инкапсулирует бизнес-логику</a:t>
            </a:r>
            <a:endParaRPr lang="en-US" sz="1120" dirty="0"/>
          </a:p>
        </p:txBody>
      </p:sp>
      <p:sp>
        <p:nvSpPr>
          <p:cNvPr id="29" name="Text 8"/>
          <p:cNvSpPr/>
          <p:nvPr/>
        </p:nvSpPr>
        <p:spPr>
          <a:xfrm>
            <a:off x="4638675" y="4924425"/>
            <a:ext cx="26578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Обрабатывает бизнес-транзакции</a:t>
            </a:r>
            <a:endParaRPr lang="en-US" sz="1120" dirty="0"/>
          </a:p>
        </p:txBody>
      </p:sp>
      <p:sp>
        <p:nvSpPr>
          <p:cNvPr id="30" name="Text 9"/>
          <p:cNvSpPr/>
          <p:nvPr/>
        </p:nvSpPr>
        <p:spPr>
          <a:xfrm>
            <a:off x="8610600" y="4257675"/>
            <a:ext cx="10945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</a:t>
            </a:r>
            <a:endParaRPr lang="en-US" sz="1380" dirty="0"/>
          </a:p>
        </p:txBody>
      </p:sp>
      <p:sp>
        <p:nvSpPr>
          <p:cNvPr id="31" name="Text 10"/>
          <p:cNvSpPr/>
          <p:nvPr/>
        </p:nvSpPr>
        <p:spPr>
          <a:xfrm>
            <a:off x="8524875" y="4619625"/>
            <a:ext cx="3063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Управляет операциями с базой данных</a:t>
            </a:r>
            <a:endParaRPr lang="en-US" sz="1120" dirty="0"/>
          </a:p>
        </p:txBody>
      </p:sp>
      <p:sp>
        <p:nvSpPr>
          <p:cNvPr id="32" name="Text 11"/>
          <p:cNvSpPr/>
          <p:nvPr/>
        </p:nvSpPr>
        <p:spPr>
          <a:xfrm>
            <a:off x="8524875" y="4924425"/>
            <a:ext cx="23093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Реализует паттерн Repository</a:t>
            </a:r>
            <a:endParaRPr lang="en-US" sz="1120" dirty="0"/>
          </a:p>
        </p:txBody>
      </p:sp>
      <p:sp>
        <p:nvSpPr>
          <p:cNvPr id="33" name="Text 12"/>
          <p:cNvSpPr/>
          <p:nvPr/>
        </p:nvSpPr>
        <p:spPr>
          <a:xfrm>
            <a:off x="904875" y="5619750"/>
            <a:ext cx="29431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Преимущества архитектуры</a:t>
            </a:r>
            <a:endParaRPr lang="en-US" sz="1380" dirty="0"/>
          </a:p>
        </p:txBody>
      </p:sp>
      <p:sp>
        <p:nvSpPr>
          <p:cNvPr id="34" name="Text 13"/>
          <p:cNvSpPr/>
          <p:nvPr/>
        </p:nvSpPr>
        <p:spPr>
          <a:xfrm>
            <a:off x="762000" y="598170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Разделение проблем: каждый компонент имеет конкретную ответственность</a:t>
            </a:r>
            <a:endParaRPr lang="en-US" sz="1120" dirty="0"/>
          </a:p>
        </p:txBody>
      </p:sp>
      <p:sp>
        <p:nvSpPr>
          <p:cNvPr id="35" name="Text 14"/>
          <p:cNvSpPr/>
          <p:nvPr/>
        </p:nvSpPr>
        <p:spPr>
          <a:xfrm>
            <a:off x="6400800" y="5981700"/>
            <a:ext cx="41101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Модулярность: упрощает тестирование и поддержку</a:t>
            </a:r>
            <a:endParaRPr lang="en-US" sz="11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11430000" cy="22193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33500"/>
            <a:ext cx="2476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116" y="24003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564" y="2595563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914" y="2324100"/>
            <a:ext cx="1001316" cy="6953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697" y="24003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230" y="2595563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1420" y="24003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971925"/>
            <a:ext cx="5638800" cy="2095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124325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4581525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8863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51911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5495925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2200" y="3971925"/>
            <a:ext cx="5638800" cy="2095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4124325"/>
            <a:ext cx="257175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4600" y="4581525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4886325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419725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5724525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6219825"/>
            <a:ext cx="11430000" cy="4572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5300" y="6372225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63879" y="6372225"/>
            <a:ext cx="114300" cy="152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304800"/>
            <a:ext cx="344120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 &amp; Database</a:t>
            </a:r>
            <a:endParaRPr lang="en-US" sz="2040" dirty="0"/>
          </a:p>
        </p:txBody>
      </p:sp>
      <p:sp>
        <p:nvSpPr>
          <p:cNvPr id="28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9" name="Text 2"/>
          <p:cNvSpPr/>
          <p:nvPr/>
        </p:nvSpPr>
        <p:spPr>
          <a:xfrm>
            <a:off x="933450" y="1352550"/>
            <a:ext cx="22497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 Pattern</a:t>
            </a:r>
            <a:endParaRPr lang="en-US" sz="1646" dirty="0"/>
          </a:p>
        </p:txBody>
      </p:sp>
      <p:sp>
        <p:nvSpPr>
          <p:cNvPr id="30" name="Text 3"/>
          <p:cNvSpPr/>
          <p:nvPr/>
        </p:nvSpPr>
        <p:spPr>
          <a:xfrm>
            <a:off x="571500" y="1790700"/>
            <a:ext cx="1215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 Pattern - это абстракция над механизмами хранения данных. В Spring Boot репозитории управляют операциями persistence.</a:t>
            </a:r>
            <a:endParaRPr lang="en-US" sz="1260" dirty="0"/>
          </a:p>
        </p:txBody>
      </p:sp>
      <p:sp>
        <p:nvSpPr>
          <p:cNvPr id="31" name="Text 4"/>
          <p:cNvSpPr/>
          <p:nvPr/>
        </p:nvSpPr>
        <p:spPr>
          <a:xfrm>
            <a:off x="4706057" y="2752725"/>
            <a:ext cx="63601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</a:t>
            </a:r>
            <a:endParaRPr lang="en-US" sz="980" dirty="0"/>
          </a:p>
        </p:txBody>
      </p:sp>
      <p:sp>
        <p:nvSpPr>
          <p:cNvPr id="32" name="Text 5"/>
          <p:cNvSpPr/>
          <p:nvPr/>
        </p:nvSpPr>
        <p:spPr>
          <a:xfrm>
            <a:off x="5716488" y="2752725"/>
            <a:ext cx="7661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</a:t>
            </a:r>
            <a:endParaRPr lang="en-US" sz="980" dirty="0"/>
          </a:p>
        </p:txBody>
      </p:sp>
      <p:sp>
        <p:nvSpPr>
          <p:cNvPr id="33" name="Text 6"/>
          <p:cNvSpPr/>
          <p:nvPr/>
        </p:nvSpPr>
        <p:spPr>
          <a:xfrm>
            <a:off x="6857434" y="2752725"/>
            <a:ext cx="6279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</a:t>
            </a:r>
            <a:endParaRPr lang="en-US" sz="980" dirty="0"/>
          </a:p>
        </p:txBody>
      </p:sp>
      <p:sp>
        <p:nvSpPr>
          <p:cNvPr id="34" name="Text 7"/>
          <p:cNvSpPr/>
          <p:nvPr/>
        </p:nvSpPr>
        <p:spPr>
          <a:xfrm>
            <a:off x="381000" y="3590925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Сравнение подходов к доступу к данным</a:t>
            </a:r>
            <a:endParaRPr lang="en-US" sz="1380" dirty="0"/>
          </a:p>
        </p:txBody>
      </p:sp>
      <p:sp>
        <p:nvSpPr>
          <p:cNvPr id="35" name="Text 8"/>
          <p:cNvSpPr/>
          <p:nvPr/>
        </p:nvSpPr>
        <p:spPr>
          <a:xfrm>
            <a:off x="895350" y="4143375"/>
            <a:ext cx="5705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JDBC</a:t>
            </a:r>
            <a:endParaRPr lang="en-US" sz="1380" dirty="0"/>
          </a:p>
        </p:txBody>
      </p:sp>
      <p:sp>
        <p:nvSpPr>
          <p:cNvPr id="36" name="Text 9"/>
          <p:cNvSpPr/>
          <p:nvPr/>
        </p:nvSpPr>
        <p:spPr>
          <a:xfrm>
            <a:off x="723900" y="4543425"/>
            <a:ext cx="23610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Уровень абстракции: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Низкий</a:t>
            </a:r>
            <a:endParaRPr lang="en-US" sz="1120" dirty="0"/>
          </a:p>
        </p:txBody>
      </p:sp>
      <p:sp>
        <p:nvSpPr>
          <p:cNvPr id="37" name="Text 10"/>
          <p:cNvSpPr/>
          <p:nvPr/>
        </p:nvSpPr>
        <p:spPr>
          <a:xfrm>
            <a:off x="723900" y="4848225"/>
            <a:ext cx="466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Сложность: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(ручной SQL, управление ресурсами)</a:t>
            </a:r>
            <a:endParaRPr lang="en-US" sz="1120" dirty="0"/>
          </a:p>
        </p:txBody>
      </p:sp>
      <p:sp>
        <p:nvSpPr>
          <p:cNvPr id="38" name="Text 11"/>
          <p:cNvSpPr/>
          <p:nvPr/>
        </p:nvSpPr>
        <p:spPr>
          <a:xfrm>
            <a:off x="762000" y="5153025"/>
            <a:ext cx="38689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Контроль: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Полный контроль над SQL-запросами</a:t>
            </a:r>
            <a:endParaRPr lang="en-US" sz="1120" dirty="0"/>
          </a:p>
        </p:txBody>
      </p:sp>
      <p:sp>
        <p:nvSpPr>
          <p:cNvPr id="39" name="Text 12"/>
          <p:cNvSpPr/>
          <p:nvPr/>
        </p:nvSpPr>
        <p:spPr>
          <a:xfrm>
            <a:off x="723900" y="5457825"/>
            <a:ext cx="29710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Productivity: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Низкая (болilerplate-код)</a:t>
            </a:r>
            <a:endParaRPr lang="en-US" sz="1120" dirty="0"/>
          </a:p>
        </p:txBody>
      </p:sp>
      <p:sp>
        <p:nvSpPr>
          <p:cNvPr id="40" name="Text 13"/>
          <p:cNvSpPr/>
          <p:nvPr/>
        </p:nvSpPr>
        <p:spPr>
          <a:xfrm>
            <a:off x="6657975" y="4143375"/>
            <a:ext cx="162630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Data JPA</a:t>
            </a:r>
            <a:endParaRPr lang="en-US" sz="1380" dirty="0"/>
          </a:p>
        </p:txBody>
      </p:sp>
      <p:sp>
        <p:nvSpPr>
          <p:cNvPr id="41" name="Text 14"/>
          <p:cNvSpPr/>
          <p:nvPr/>
        </p:nvSpPr>
        <p:spPr>
          <a:xfrm>
            <a:off x="6515100" y="4543425"/>
            <a:ext cx="24807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Уровень абстракции: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Высокий</a:t>
            </a:r>
            <a:endParaRPr lang="en-US" sz="1120" dirty="0"/>
          </a:p>
        </p:txBody>
      </p:sp>
      <p:sp>
        <p:nvSpPr>
          <p:cNvPr id="42" name="Text 15"/>
          <p:cNvSpPr/>
          <p:nvPr/>
        </p:nvSpPr>
        <p:spPr>
          <a:xfrm>
            <a:off x="6515100" y="4848225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Сложность: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Недостаточная (автоматическая генерация запросов, ORM)</a:t>
            </a:r>
            <a:endParaRPr lang="en-US" sz="1120" dirty="0"/>
          </a:p>
        </p:txBody>
      </p:sp>
      <p:sp>
        <p:nvSpPr>
          <p:cNvPr id="43" name="Text 16"/>
          <p:cNvSpPr/>
          <p:nvPr/>
        </p:nvSpPr>
        <p:spPr>
          <a:xfrm>
            <a:off x="6553200" y="5381625"/>
            <a:ext cx="51223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Контроль: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Менее прямой SQL-контроль, ORM-ориентированный</a:t>
            </a:r>
            <a:endParaRPr lang="en-US" sz="1120" dirty="0"/>
          </a:p>
        </p:txBody>
      </p:sp>
      <p:sp>
        <p:nvSpPr>
          <p:cNvPr id="44" name="Text 17"/>
          <p:cNvSpPr/>
          <p:nvPr/>
        </p:nvSpPr>
        <p:spPr>
          <a:xfrm>
            <a:off x="6515100" y="5686425"/>
            <a:ext cx="50796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Productivity: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(уменьшение boilerplate, CRUD-операции)</a:t>
            </a:r>
            <a:endParaRPr lang="en-US" sz="1120" dirty="0"/>
          </a:p>
        </p:txBody>
      </p:sp>
      <p:sp>
        <p:nvSpPr>
          <p:cNvPr id="45" name="Text 18"/>
          <p:cNvSpPr/>
          <p:nvPr/>
        </p:nvSpPr>
        <p:spPr>
          <a:xfrm>
            <a:off x="685800" y="6334125"/>
            <a:ext cx="64122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JDBC:</a:t>
            </a:r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Сложные, пользовательские запросы; критические по производительности</a:t>
            </a:r>
            <a:endParaRPr lang="en-US" sz="1120" dirty="0"/>
          </a:p>
        </p:txBody>
      </p:sp>
      <p:sp>
        <p:nvSpPr>
          <p:cNvPr id="46" name="Text 19"/>
          <p:cNvSpPr/>
          <p:nvPr/>
        </p:nvSpPr>
        <p:spPr>
          <a:xfrm>
            <a:off x="7654379" y="6334125"/>
            <a:ext cx="44465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JPA:</a:t>
            </a:r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разработка; стандартные CRUD-операции</a:t>
            </a:r>
            <a:endParaRPr lang="en-US" sz="11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38300"/>
            <a:ext cx="3657600" cy="2514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7907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19050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648075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838575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1638300"/>
            <a:ext cx="3657600" cy="2514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17907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4375" y="1905000"/>
            <a:ext cx="36195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3419475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3609975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1638300"/>
            <a:ext cx="3657600" cy="2514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17907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9625" y="1905000"/>
            <a:ext cx="32385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5800" y="3419475"/>
            <a:ext cx="133350" cy="133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5800" y="3609975"/>
            <a:ext cx="133350" cy="1333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4381500"/>
            <a:ext cx="3657600" cy="2286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45339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5325" y="4648200"/>
            <a:ext cx="247650" cy="3429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5934075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400" y="6124575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67200" y="4381500"/>
            <a:ext cx="3657600" cy="22860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9600" y="4533900"/>
            <a:ext cx="571500" cy="5715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95813" y="4648200"/>
            <a:ext cx="219075" cy="3429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19600" y="6162675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19600" y="6353175"/>
            <a:ext cx="133350" cy="1333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53400" y="4381500"/>
            <a:ext cx="3657600" cy="22860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05800" y="4533900"/>
            <a:ext cx="571500" cy="5715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29625" y="4648200"/>
            <a:ext cx="323850" cy="3429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305800" y="560070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305800" y="59055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05800" y="6210300"/>
            <a:ext cx="15240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04800"/>
            <a:ext cx="23931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Patterns</a:t>
            </a:r>
            <a:endParaRPr lang="en-US" sz="2040" dirty="0"/>
          </a:p>
        </p:txBody>
      </p:sp>
      <p:sp>
        <p:nvSpPr>
          <p:cNvPr id="36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37" name="Text 2"/>
          <p:cNvSpPr/>
          <p:nvPr/>
        </p:nvSpPr>
        <p:spPr>
          <a:xfrm>
            <a:off x="381000" y="1143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использует паттерны проектирования для улучшения поддерживаемости и масштабируемости</a:t>
            </a:r>
            <a:endParaRPr lang="en-US" sz="1380" dirty="0"/>
          </a:p>
        </p:txBody>
      </p:sp>
      <p:sp>
        <p:nvSpPr>
          <p:cNvPr id="38" name="Text 3"/>
          <p:cNvSpPr/>
          <p:nvPr/>
        </p:nvSpPr>
        <p:spPr>
          <a:xfrm>
            <a:off x="533400" y="24765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Injection / IoC</a:t>
            </a:r>
            <a:endParaRPr lang="en-US" sz="1380" dirty="0"/>
          </a:p>
        </p:txBody>
      </p:sp>
      <p:sp>
        <p:nvSpPr>
          <p:cNvPr id="39" name="Text 4"/>
          <p:cNvSpPr/>
          <p:nvPr/>
        </p:nvSpPr>
        <p:spPr>
          <a:xfrm>
            <a:off x="533400" y="2819400"/>
            <a:ext cx="33528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Ключевое princípio, где Spring-контейнер управляет созданием объектов и их зависимостей</a:t>
            </a:r>
            <a:endParaRPr lang="en-US" sz="1120" dirty="0"/>
          </a:p>
        </p:txBody>
      </p:sp>
      <p:sp>
        <p:nvSpPr>
          <p:cNvPr id="40" name="Text 5"/>
          <p:cNvSpPr/>
          <p:nvPr/>
        </p:nvSpPr>
        <p:spPr>
          <a:xfrm>
            <a:off x="704850" y="36195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2563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Редuces coupling</a:t>
            </a:r>
            <a:endParaRPr lang="en-US" sz="980" dirty="0"/>
          </a:p>
        </p:txBody>
      </p:sp>
      <p:sp>
        <p:nvSpPr>
          <p:cNvPr id="41" name="Text 6"/>
          <p:cNvSpPr/>
          <p:nvPr/>
        </p:nvSpPr>
        <p:spPr>
          <a:xfrm>
            <a:off x="704850" y="38100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2563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testability</a:t>
            </a:r>
            <a:endParaRPr lang="en-US" sz="980" dirty="0"/>
          </a:p>
        </p:txBody>
      </p:sp>
      <p:sp>
        <p:nvSpPr>
          <p:cNvPr id="42" name="Text 7"/>
          <p:cNvSpPr/>
          <p:nvPr/>
        </p:nvSpPr>
        <p:spPr>
          <a:xfrm>
            <a:off x="4419600" y="24765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Singleton</a:t>
            </a:r>
            <a:endParaRPr lang="en-US" sz="1380" dirty="0"/>
          </a:p>
        </p:txBody>
      </p:sp>
      <p:sp>
        <p:nvSpPr>
          <p:cNvPr id="43" name="Text 8"/>
          <p:cNvSpPr/>
          <p:nvPr/>
        </p:nvSpPr>
        <p:spPr>
          <a:xfrm>
            <a:off x="4419600" y="28194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one instance of a class with global access point</a:t>
            </a:r>
            <a:endParaRPr lang="en-US" sz="1120" dirty="0"/>
          </a:p>
        </p:txBody>
      </p:sp>
      <p:sp>
        <p:nvSpPr>
          <p:cNvPr id="44" name="Text 9"/>
          <p:cNvSpPr/>
          <p:nvPr/>
        </p:nvSpPr>
        <p:spPr>
          <a:xfrm>
            <a:off x="4591050" y="33909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16A34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Beans are singletons by default</a:t>
            </a:r>
            <a:endParaRPr lang="en-US" sz="980" dirty="0"/>
          </a:p>
        </p:txBody>
      </p:sp>
      <p:sp>
        <p:nvSpPr>
          <p:cNvPr id="45" name="Text 10"/>
          <p:cNvSpPr/>
          <p:nvPr/>
        </p:nvSpPr>
        <p:spPr>
          <a:xfrm>
            <a:off x="4591050" y="35814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16A34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Shared state management</a:t>
            </a:r>
            <a:endParaRPr lang="en-US" sz="980" dirty="0"/>
          </a:p>
        </p:txBody>
      </p:sp>
      <p:sp>
        <p:nvSpPr>
          <p:cNvPr id="46" name="Text 11"/>
          <p:cNvSpPr/>
          <p:nvPr/>
        </p:nvSpPr>
        <p:spPr>
          <a:xfrm>
            <a:off x="8305800" y="24765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Factory</a:t>
            </a:r>
            <a:endParaRPr lang="en-US" sz="1380" dirty="0"/>
          </a:p>
        </p:txBody>
      </p:sp>
      <p:sp>
        <p:nvSpPr>
          <p:cNvPr id="47" name="Text 12"/>
          <p:cNvSpPr/>
          <p:nvPr/>
        </p:nvSpPr>
        <p:spPr>
          <a:xfrm>
            <a:off x="8305800" y="28194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for creating objects, allowing subclasses to alter types</a:t>
            </a:r>
            <a:endParaRPr lang="en-US" sz="1120" dirty="0"/>
          </a:p>
        </p:txBody>
      </p:sp>
      <p:sp>
        <p:nvSpPr>
          <p:cNvPr id="48" name="Text 13"/>
          <p:cNvSpPr/>
          <p:nvPr/>
        </p:nvSpPr>
        <p:spPr>
          <a:xfrm>
            <a:off x="8477250" y="33909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9333E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Spring's BeanFactory</a:t>
            </a:r>
            <a:endParaRPr lang="en-US" sz="980" dirty="0"/>
          </a:p>
        </p:txBody>
      </p:sp>
      <p:sp>
        <p:nvSpPr>
          <p:cNvPr id="49" name="Text 14"/>
          <p:cNvSpPr/>
          <p:nvPr/>
        </p:nvSpPr>
        <p:spPr>
          <a:xfrm>
            <a:off x="8477250" y="35814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9333E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Abstracts object creation</a:t>
            </a:r>
            <a:endParaRPr lang="en-US" sz="980" dirty="0"/>
          </a:p>
        </p:txBody>
      </p:sp>
      <p:sp>
        <p:nvSpPr>
          <p:cNvPr id="50" name="Text 15"/>
          <p:cNvSpPr/>
          <p:nvPr/>
        </p:nvSpPr>
        <p:spPr>
          <a:xfrm>
            <a:off x="533400" y="52197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Proxy</a:t>
            </a:r>
            <a:endParaRPr lang="en-US" sz="1380" dirty="0"/>
          </a:p>
        </p:txBody>
      </p:sp>
      <p:sp>
        <p:nvSpPr>
          <p:cNvPr id="51" name="Text 16"/>
          <p:cNvSpPr/>
          <p:nvPr/>
        </p:nvSpPr>
        <p:spPr>
          <a:xfrm>
            <a:off x="533400" y="5562600"/>
            <a:ext cx="3688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Surrogate for controlling access to another object</a:t>
            </a:r>
            <a:endParaRPr lang="en-US" sz="1120" dirty="0"/>
          </a:p>
        </p:txBody>
      </p:sp>
      <p:sp>
        <p:nvSpPr>
          <p:cNvPr id="52" name="Text 17"/>
          <p:cNvSpPr/>
          <p:nvPr/>
        </p:nvSpPr>
        <p:spPr>
          <a:xfrm>
            <a:off x="704850" y="59055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D9770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for AOP</a:t>
            </a:r>
            <a:endParaRPr lang="en-US" sz="980" dirty="0"/>
          </a:p>
        </p:txBody>
      </p:sp>
      <p:sp>
        <p:nvSpPr>
          <p:cNvPr id="53" name="Text 18"/>
          <p:cNvSpPr/>
          <p:nvPr/>
        </p:nvSpPr>
        <p:spPr>
          <a:xfrm>
            <a:off x="704850" y="60960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D9770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management</a:t>
            </a:r>
            <a:endParaRPr lang="en-US" sz="980" dirty="0"/>
          </a:p>
        </p:txBody>
      </p:sp>
      <p:sp>
        <p:nvSpPr>
          <p:cNvPr id="54" name="Text 19"/>
          <p:cNvSpPr/>
          <p:nvPr/>
        </p:nvSpPr>
        <p:spPr>
          <a:xfrm>
            <a:off x="4419600" y="52197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Template Method</a:t>
            </a:r>
            <a:endParaRPr lang="en-US" sz="1380" dirty="0"/>
          </a:p>
        </p:txBody>
      </p:sp>
      <p:sp>
        <p:nvSpPr>
          <p:cNvPr id="55" name="Text 20"/>
          <p:cNvSpPr/>
          <p:nvPr/>
        </p:nvSpPr>
        <p:spPr>
          <a:xfrm>
            <a:off x="4419600" y="55626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Defines algorithm skeleton but lets subclasses override steps</a:t>
            </a:r>
            <a:endParaRPr lang="en-US" sz="1120" dirty="0"/>
          </a:p>
        </p:txBody>
      </p:sp>
      <p:sp>
        <p:nvSpPr>
          <p:cNvPr id="56" name="Text 21"/>
          <p:cNvSpPr/>
          <p:nvPr/>
        </p:nvSpPr>
        <p:spPr>
          <a:xfrm>
            <a:off x="4591050" y="61341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DC262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JdbcTemplate</a:t>
            </a:r>
            <a:endParaRPr lang="en-US" sz="980" dirty="0"/>
          </a:p>
        </p:txBody>
      </p:sp>
      <p:sp>
        <p:nvSpPr>
          <p:cNvPr id="57" name="Text 22"/>
          <p:cNvSpPr/>
          <p:nvPr/>
        </p:nvSpPr>
        <p:spPr>
          <a:xfrm>
            <a:off x="4591050" y="63246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DC262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boilerplate</a:t>
            </a:r>
            <a:endParaRPr lang="en-US" sz="980" dirty="0"/>
          </a:p>
        </p:txBody>
      </p:sp>
      <p:sp>
        <p:nvSpPr>
          <p:cNvPr id="58" name="Text 23"/>
          <p:cNvSpPr/>
          <p:nvPr/>
        </p:nvSpPr>
        <p:spPr>
          <a:xfrm>
            <a:off x="8305800" y="52197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Benefits</a:t>
            </a:r>
            <a:endParaRPr lang="en-US" sz="1380" dirty="0"/>
          </a:p>
        </p:txBody>
      </p:sp>
      <p:sp>
        <p:nvSpPr>
          <p:cNvPr id="59" name="Text 24"/>
          <p:cNvSpPr/>
          <p:nvPr/>
        </p:nvSpPr>
        <p:spPr>
          <a:xfrm>
            <a:off x="8534400" y="5562600"/>
            <a:ext cx="18076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maintainability</a:t>
            </a:r>
            <a:endParaRPr lang="en-US" sz="1120" dirty="0"/>
          </a:p>
        </p:txBody>
      </p:sp>
      <p:sp>
        <p:nvSpPr>
          <p:cNvPr id="60" name="Text 25"/>
          <p:cNvSpPr/>
          <p:nvPr/>
        </p:nvSpPr>
        <p:spPr>
          <a:xfrm>
            <a:off x="8534400" y="5867400"/>
            <a:ext cx="1528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scalability</a:t>
            </a:r>
            <a:endParaRPr lang="en-US" sz="1120" dirty="0"/>
          </a:p>
        </p:txBody>
      </p:sp>
      <p:sp>
        <p:nvSpPr>
          <p:cNvPr id="61" name="Text 26"/>
          <p:cNvSpPr/>
          <p:nvPr/>
        </p:nvSpPr>
        <p:spPr>
          <a:xfrm>
            <a:off x="8534400" y="6172200"/>
            <a:ext cx="12671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 modularity</a:t>
            </a:r>
            <a:endParaRPr lang="en-US" sz="11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4762500" cy="1676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33500"/>
            <a:ext cx="3238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650" y="18288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0" y="177165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0" y="1200150"/>
            <a:ext cx="4762500" cy="1562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139065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6800" y="188595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6850" y="188595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6900" y="188595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6950" y="188595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3124200"/>
            <a:ext cx="11430000" cy="838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3909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4572000"/>
            <a:ext cx="3708350" cy="8191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875" y="4714875"/>
            <a:ext cx="142875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41750" y="4572000"/>
            <a:ext cx="3708350" cy="8191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4625" y="4714875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2501" y="4572000"/>
            <a:ext cx="3708499" cy="8191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45376" y="4714875"/>
            <a:ext cx="171450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04800"/>
            <a:ext cx="340109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SOA и Микросервисы</a:t>
            </a:r>
            <a:endParaRPr lang="en-US" sz="2040" dirty="0"/>
          </a:p>
        </p:txBody>
      </p:sp>
      <p:sp>
        <p:nvSpPr>
          <p:cNvPr id="23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4" name="Text 2"/>
          <p:cNvSpPr/>
          <p:nvPr/>
        </p:nvSpPr>
        <p:spPr>
          <a:xfrm>
            <a:off x="1009650" y="1371600"/>
            <a:ext cx="261757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Монолитная архитектура</a:t>
            </a:r>
            <a:endParaRPr lang="en-US" sz="1380" dirty="0"/>
          </a:p>
        </p:txBody>
      </p:sp>
      <p:sp>
        <p:nvSpPr>
          <p:cNvPr id="25" name="Text 3"/>
          <p:cNvSpPr/>
          <p:nvPr/>
        </p:nvSpPr>
        <p:spPr>
          <a:xfrm>
            <a:off x="352425" y="2400300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Один большой приложение</a:t>
            </a:r>
            <a:endParaRPr lang="en-US" sz="1120" dirty="0"/>
          </a:p>
        </p:txBody>
      </p:sp>
      <p:sp>
        <p:nvSpPr>
          <p:cNvPr id="26" name="Text 4"/>
          <p:cNvSpPr/>
          <p:nvPr/>
        </p:nvSpPr>
        <p:spPr>
          <a:xfrm>
            <a:off x="7639050" y="1428750"/>
            <a:ext cx="15757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Микросервисы</a:t>
            </a:r>
            <a:endParaRPr lang="en-US" sz="1380" dirty="0"/>
          </a:p>
        </p:txBody>
      </p:sp>
      <p:sp>
        <p:nvSpPr>
          <p:cNvPr id="27" name="Text 5"/>
          <p:cNvSpPr/>
          <p:nvPr/>
        </p:nvSpPr>
        <p:spPr>
          <a:xfrm>
            <a:off x="7019925" y="2343150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Независимые сервисы</a:t>
            </a:r>
            <a:endParaRPr lang="en-US" sz="1120" dirty="0"/>
          </a:p>
        </p:txBody>
      </p:sp>
      <p:sp>
        <p:nvSpPr>
          <p:cNvPr id="28" name="Text 6"/>
          <p:cNvSpPr/>
          <p:nvPr/>
        </p:nvSpPr>
        <p:spPr>
          <a:xfrm>
            <a:off x="876300" y="3276600"/>
            <a:ext cx="41248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Роль Spring Boot</a:t>
            </a:r>
            <a:endParaRPr lang="en-US" sz="1380" dirty="0"/>
          </a:p>
        </p:txBody>
      </p:sp>
      <p:sp>
        <p:nvSpPr>
          <p:cNvPr id="29" name="Text 7"/>
          <p:cNvSpPr/>
          <p:nvPr/>
        </p:nvSpPr>
        <p:spPr>
          <a:xfrm>
            <a:off x="876300" y="3581400"/>
            <a:ext cx="41248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Удобный инструмент для разработки микросервисов</a:t>
            </a:r>
            <a:endParaRPr lang="en-US" sz="1120" dirty="0"/>
          </a:p>
        </p:txBody>
      </p:sp>
      <p:sp>
        <p:nvSpPr>
          <p:cNvPr id="30" name="Text 8"/>
          <p:cNvSpPr/>
          <p:nvPr/>
        </p:nvSpPr>
        <p:spPr>
          <a:xfrm>
            <a:off x="381000" y="4191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Преимущества микросервисной архитектуры:</a:t>
            </a:r>
            <a:endParaRPr lang="en-US" sz="1380" dirty="0"/>
          </a:p>
        </p:txBody>
      </p:sp>
      <p:sp>
        <p:nvSpPr>
          <p:cNvPr id="31" name="Text 9"/>
          <p:cNvSpPr/>
          <p:nvPr/>
        </p:nvSpPr>
        <p:spPr>
          <a:xfrm>
            <a:off x="742950" y="4733925"/>
            <a:ext cx="7578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Гибкость</a:t>
            </a:r>
            <a:endParaRPr lang="en-US" sz="1120" dirty="0"/>
          </a:p>
        </p:txBody>
      </p:sp>
      <p:sp>
        <p:nvSpPr>
          <p:cNvPr id="32" name="Text 10"/>
          <p:cNvSpPr/>
          <p:nvPr/>
        </p:nvSpPr>
        <p:spPr>
          <a:xfrm>
            <a:off x="523875" y="5057775"/>
            <a:ext cx="3764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 изменение и деплойment</a:t>
            </a:r>
            <a:endParaRPr lang="en-US" sz="980" dirty="0"/>
          </a:p>
        </p:txBody>
      </p:sp>
      <p:sp>
        <p:nvSpPr>
          <p:cNvPr id="33" name="Text 11"/>
          <p:cNvSpPr/>
          <p:nvPr/>
        </p:nvSpPr>
        <p:spPr>
          <a:xfrm>
            <a:off x="4651325" y="4733925"/>
            <a:ext cx="8061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Изоляция</a:t>
            </a:r>
            <a:endParaRPr lang="en-US" sz="1120" dirty="0"/>
          </a:p>
        </p:txBody>
      </p:sp>
      <p:sp>
        <p:nvSpPr>
          <p:cNvPr id="34" name="Text 12"/>
          <p:cNvSpPr/>
          <p:nvPr/>
        </p:nvSpPr>
        <p:spPr>
          <a:xfrm>
            <a:off x="4384625" y="5057775"/>
            <a:ext cx="3764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Ошибки не влияют на весь систему</a:t>
            </a:r>
            <a:endParaRPr lang="en-US" sz="980" dirty="0"/>
          </a:p>
        </p:txBody>
      </p:sp>
      <p:sp>
        <p:nvSpPr>
          <p:cNvPr id="35" name="Text 13"/>
          <p:cNvSpPr/>
          <p:nvPr/>
        </p:nvSpPr>
        <p:spPr>
          <a:xfrm>
            <a:off x="8493026" y="4733925"/>
            <a:ext cx="163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Масштабируемость</a:t>
            </a:r>
            <a:endParaRPr lang="en-US" sz="1120" dirty="0"/>
          </a:p>
        </p:txBody>
      </p:sp>
      <p:sp>
        <p:nvSpPr>
          <p:cNvPr id="36" name="Text 14"/>
          <p:cNvSpPr/>
          <p:nvPr/>
        </p:nvSpPr>
        <p:spPr>
          <a:xfrm>
            <a:off x="8245376" y="5057775"/>
            <a:ext cx="376502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Легко добавлять ресурсы</a:t>
            </a:r>
            <a:endParaRPr lang="en-US" sz="9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8250"/>
            <a:ext cx="5467350" cy="2743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428750"/>
            <a:ext cx="428625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241935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" y="280035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318135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" y="3562350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238250"/>
            <a:ext cx="5467350" cy="2743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1428750"/>
            <a:ext cx="3429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419350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2800350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18135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50" y="4210050"/>
            <a:ext cx="11239500" cy="2667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50" y="4781550"/>
            <a:ext cx="10858500" cy="19050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04800"/>
            <a:ext cx="33893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Cloud и Eureka</a:t>
            </a:r>
            <a:endParaRPr lang="en-US" sz="2040" dirty="0"/>
          </a:p>
        </p:txBody>
      </p:sp>
      <p:sp>
        <p:nvSpPr>
          <p:cNvPr id="18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19" name="Text 2"/>
          <p:cNvSpPr/>
          <p:nvPr/>
        </p:nvSpPr>
        <p:spPr>
          <a:xfrm>
            <a:off x="1247775" y="1466850"/>
            <a:ext cx="15785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Cloud</a:t>
            </a:r>
            <a:endParaRPr lang="en-US" sz="1646" dirty="0"/>
          </a:p>
        </p:txBody>
      </p:sp>
      <p:sp>
        <p:nvSpPr>
          <p:cNvPr id="20" name="Text 3"/>
          <p:cNvSpPr/>
          <p:nvPr/>
        </p:nvSpPr>
        <p:spPr>
          <a:xfrm>
            <a:off x="666750" y="1962150"/>
            <a:ext cx="55949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Коллекция инструментов для распространённых систем:</a:t>
            </a:r>
            <a:endParaRPr lang="en-US" sz="1260" dirty="0"/>
          </a:p>
        </p:txBody>
      </p:sp>
      <p:sp>
        <p:nvSpPr>
          <p:cNvPr id="21" name="Text 4"/>
          <p:cNvSpPr/>
          <p:nvPr/>
        </p:nvSpPr>
        <p:spPr>
          <a:xfrm>
            <a:off x="914400" y="2381250"/>
            <a:ext cx="22750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 Management</a:t>
            </a:r>
            <a:endParaRPr lang="en-US" sz="1260" dirty="0"/>
          </a:p>
        </p:txBody>
      </p:sp>
      <p:sp>
        <p:nvSpPr>
          <p:cNvPr id="22" name="Text 5"/>
          <p:cNvSpPr/>
          <p:nvPr/>
        </p:nvSpPr>
        <p:spPr>
          <a:xfrm>
            <a:off x="914400" y="2762250"/>
            <a:ext cx="15092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Discovery</a:t>
            </a:r>
            <a:endParaRPr lang="en-US" sz="1260" dirty="0"/>
          </a:p>
        </p:txBody>
      </p:sp>
      <p:sp>
        <p:nvSpPr>
          <p:cNvPr id="23" name="Text 6"/>
          <p:cNvSpPr/>
          <p:nvPr/>
        </p:nvSpPr>
        <p:spPr>
          <a:xfrm>
            <a:off x="914400" y="3143250"/>
            <a:ext cx="13414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 Breakers</a:t>
            </a:r>
            <a:endParaRPr lang="en-US" sz="1260" dirty="0"/>
          </a:p>
        </p:txBody>
      </p:sp>
      <p:sp>
        <p:nvSpPr>
          <p:cNvPr id="24" name="Text 7"/>
          <p:cNvSpPr/>
          <p:nvPr/>
        </p:nvSpPr>
        <p:spPr>
          <a:xfrm>
            <a:off x="914400" y="3524250"/>
            <a:ext cx="15099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Routing</a:t>
            </a:r>
            <a:endParaRPr lang="en-US" sz="1260" dirty="0"/>
          </a:p>
        </p:txBody>
      </p:sp>
      <p:sp>
        <p:nvSpPr>
          <p:cNvPr id="25" name="Text 8"/>
          <p:cNvSpPr/>
          <p:nvPr/>
        </p:nvSpPr>
        <p:spPr>
          <a:xfrm>
            <a:off x="6934200" y="1466850"/>
            <a:ext cx="8388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Eureka</a:t>
            </a:r>
            <a:endParaRPr lang="en-US" sz="1646" dirty="0"/>
          </a:p>
        </p:txBody>
      </p:sp>
      <p:sp>
        <p:nvSpPr>
          <p:cNvPr id="26" name="Text 9"/>
          <p:cNvSpPr/>
          <p:nvPr/>
        </p:nvSpPr>
        <p:spPr>
          <a:xfrm>
            <a:off x="6438900" y="1962150"/>
            <a:ext cx="55949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Discovery сервер:</a:t>
            </a:r>
            <a:endParaRPr lang="en-US" sz="1260" dirty="0"/>
          </a:p>
        </p:txBody>
      </p:sp>
      <p:sp>
        <p:nvSpPr>
          <p:cNvPr id="27" name="Text 10"/>
          <p:cNvSpPr/>
          <p:nvPr/>
        </p:nvSpPr>
        <p:spPr>
          <a:xfrm>
            <a:off x="6686550" y="2381250"/>
            <a:ext cx="33428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Регистрация и обнаружение сервисов</a:t>
            </a:r>
            <a:endParaRPr lang="en-US" sz="1260" dirty="0"/>
          </a:p>
        </p:txBody>
      </p:sp>
      <p:sp>
        <p:nvSpPr>
          <p:cNvPr id="28" name="Text 11"/>
          <p:cNvSpPr/>
          <p:nvPr/>
        </p:nvSpPr>
        <p:spPr>
          <a:xfrm>
            <a:off x="6686550" y="2762250"/>
            <a:ext cx="24880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Динамическое обнаружение</a:t>
            </a:r>
            <a:endParaRPr lang="en-US" sz="1260" dirty="0"/>
          </a:p>
        </p:txBody>
      </p:sp>
      <p:sp>
        <p:nvSpPr>
          <p:cNvPr id="29" name="Text 12"/>
          <p:cNvSpPr/>
          <p:nvPr/>
        </p:nvSpPr>
        <p:spPr>
          <a:xfrm>
            <a:off x="6686550" y="3143250"/>
            <a:ext cx="20506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Балансировка нагрузки</a:t>
            </a:r>
            <a:endParaRPr lang="en-US" sz="1260" dirty="0"/>
          </a:p>
        </p:txBody>
      </p:sp>
      <p:sp>
        <p:nvSpPr>
          <p:cNvPr id="30" name="Text 13"/>
          <p:cNvSpPr/>
          <p:nvPr/>
        </p:nvSpPr>
        <p:spPr>
          <a:xfrm>
            <a:off x="123825" y="4400550"/>
            <a:ext cx="11944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 Spring Cloud и Eureka</a:t>
            </a:r>
            <a:endParaRPr lang="en-US" sz="13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2025-09-23T09:38:08Z</dcterms:created>
  <dcterms:modified xsi:type="dcterms:W3CDTF">2025-09-23T09:38:08Z</dcterms:modified>
</cp:coreProperties>
</file>